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84" r:id="rId2"/>
    <p:sldId id="293" r:id="rId3"/>
    <p:sldId id="278" r:id="rId4"/>
    <p:sldId id="257" r:id="rId5"/>
    <p:sldId id="279" r:id="rId6"/>
    <p:sldId id="280" r:id="rId7"/>
    <p:sldId id="281" r:id="rId8"/>
    <p:sldId id="282" r:id="rId9"/>
    <p:sldId id="283" r:id="rId10"/>
    <p:sldId id="292" r:id="rId11"/>
    <p:sldId id="274" r:id="rId12"/>
    <p:sldId id="275" r:id="rId13"/>
    <p:sldId id="276" r:id="rId14"/>
    <p:sldId id="277" r:id="rId15"/>
    <p:sldId id="287" r:id="rId16"/>
    <p:sldId id="256" r:id="rId17"/>
    <p:sldId id="258" r:id="rId18"/>
    <p:sldId id="259" r:id="rId19"/>
    <p:sldId id="260" r:id="rId20"/>
    <p:sldId id="261" r:id="rId21"/>
    <p:sldId id="262" r:id="rId22"/>
    <p:sldId id="263" r:id="rId23"/>
    <p:sldId id="290" r:id="rId24"/>
    <p:sldId id="271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9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77"/>
    <p:restoredTop sz="94658"/>
  </p:normalViewPr>
  <p:slideViewPr>
    <p:cSldViewPr snapToGrid="0">
      <p:cViewPr varScale="1">
        <p:scale>
          <a:sx n="120" d="100"/>
          <a:sy n="120" d="100"/>
        </p:scale>
        <p:origin x="7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24.xml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slide" Target="../slides/slide3.xml"/><Relationship Id="rId1" Type="http://schemas.openxmlformats.org/officeDocument/2006/relationships/image" Target="../media/image1.svg"/><Relationship Id="rId6" Type="http://schemas.openxmlformats.org/officeDocument/2006/relationships/slide" Target="../slides/slide16.xml"/><Relationship Id="rId5" Type="http://schemas.openxmlformats.org/officeDocument/2006/relationships/image" Target="../media/image3.svg"/><Relationship Id="rId4" Type="http://schemas.openxmlformats.org/officeDocument/2006/relationships/slide" Target="../slides/slide11.xml"/><Relationship Id="rId9" Type="http://schemas.openxmlformats.org/officeDocument/2006/relationships/image" Target="../media/image5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6145FE-816C-4E5C-A3E7-A29402D0CC9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BD999C2-80F5-4530-B742-4A5D0D9AA87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Show Table of Contents</a:t>
          </a:r>
        </a:p>
      </dgm:t>
    </dgm:pt>
    <dgm:pt modelId="{6153D5AC-F4EE-4193-B7D4-B90E87BA0235}" type="parTrans" cxnId="{66F63DCE-D75A-4AA8-84B5-981D310FE4A1}">
      <dgm:prSet/>
      <dgm:spPr/>
      <dgm:t>
        <a:bodyPr/>
        <a:lstStyle/>
        <a:p>
          <a:endParaRPr lang="en-US"/>
        </a:p>
      </dgm:t>
    </dgm:pt>
    <dgm:pt modelId="{4200B7EE-16AC-4373-A957-63B22D23600E}" type="sibTrans" cxnId="{66F63DCE-D75A-4AA8-84B5-981D310FE4A1}">
      <dgm:prSet/>
      <dgm:spPr/>
      <dgm:t>
        <a:bodyPr/>
        <a:lstStyle/>
        <a:p>
          <a:endParaRPr lang="en-US"/>
        </a:p>
      </dgm:t>
    </dgm:pt>
    <dgm:pt modelId="{3C3B36F3-C2C1-4E72-82FE-F6335A37F35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FY2027 All Capital Requests</a:t>
          </a:r>
        </a:p>
      </dgm:t>
    </dgm:pt>
    <dgm:pt modelId="{19D5FEE5-FEDE-4C2D-BC4F-8DB84EAE2E93}" type="parTrans" cxnId="{D976C7AC-A707-44D3-9207-A5CFAA6B026F}">
      <dgm:prSet/>
      <dgm:spPr/>
      <dgm:t>
        <a:bodyPr/>
        <a:lstStyle/>
        <a:p>
          <a:endParaRPr lang="en-US"/>
        </a:p>
      </dgm:t>
    </dgm:pt>
    <dgm:pt modelId="{73A30107-9B6F-4303-A513-5C2C7C511AF6}" type="sibTrans" cxnId="{D976C7AC-A707-44D3-9207-A5CFAA6B026F}">
      <dgm:prSet/>
      <dgm:spPr/>
      <dgm:t>
        <a:bodyPr/>
        <a:lstStyle/>
        <a:p>
          <a:endParaRPr lang="en-US"/>
        </a:p>
      </dgm:t>
    </dgm:pt>
    <dgm:pt modelId="{BD843F10-EB98-4767-AFFC-6F97246DA6D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Marblehead 10-Year Financial Plan</a:t>
          </a:r>
        </a:p>
      </dgm:t>
    </dgm:pt>
    <dgm:pt modelId="{19AE2FBF-8F68-4AC1-9ADE-8C2500981237}" type="parTrans" cxnId="{77B6D14A-F961-4E7C-9C02-A8335EEE5B7D}">
      <dgm:prSet/>
      <dgm:spPr/>
      <dgm:t>
        <a:bodyPr/>
        <a:lstStyle/>
        <a:p>
          <a:endParaRPr lang="en-US"/>
        </a:p>
      </dgm:t>
    </dgm:pt>
    <dgm:pt modelId="{79C1E4A8-0676-4199-97D3-291DFA103EA3}" type="sibTrans" cxnId="{77B6D14A-F961-4E7C-9C02-A8335EEE5B7D}">
      <dgm:prSet/>
      <dgm:spPr/>
      <dgm:t>
        <a:bodyPr/>
        <a:lstStyle/>
        <a:p>
          <a:endParaRPr lang="en-US"/>
        </a:p>
      </dgm:t>
    </dgm:pt>
    <dgm:pt modelId="{FA205656-00F2-4644-BEF2-90E35C8BEE0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2025 Retreat Goals Status</a:t>
          </a:r>
        </a:p>
      </dgm:t>
    </dgm:pt>
    <dgm:pt modelId="{7F79B158-7554-4930-8997-F3114C19167D}" type="parTrans" cxnId="{ED45152B-A710-47E3-8CFD-1C137032DC4D}">
      <dgm:prSet/>
      <dgm:spPr/>
      <dgm:t>
        <a:bodyPr/>
        <a:lstStyle/>
        <a:p>
          <a:endParaRPr lang="en-US"/>
        </a:p>
      </dgm:t>
    </dgm:pt>
    <dgm:pt modelId="{A8D014D3-1B47-4C65-B679-E9EA8D0848C9}" type="sibTrans" cxnId="{ED45152B-A710-47E3-8CFD-1C137032DC4D}">
      <dgm:prSet/>
      <dgm:spPr/>
      <dgm:t>
        <a:bodyPr/>
        <a:lstStyle/>
        <a:p>
          <a:endParaRPr lang="en-US"/>
        </a:p>
      </dgm:t>
    </dgm:pt>
    <dgm:pt modelId="{E8936B15-33D4-4DCE-8BA2-0ABF8D3E7B8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2026-2027 Retreat Goal Setting</a:t>
          </a:r>
        </a:p>
      </dgm:t>
    </dgm:pt>
    <dgm:pt modelId="{8D7CF086-18D1-49D6-B75E-2008E6D79F8C}" type="parTrans" cxnId="{B3E44367-A434-451C-93F0-13D2B1AC753C}">
      <dgm:prSet/>
      <dgm:spPr/>
      <dgm:t>
        <a:bodyPr/>
        <a:lstStyle/>
        <a:p>
          <a:endParaRPr lang="en-US"/>
        </a:p>
      </dgm:t>
    </dgm:pt>
    <dgm:pt modelId="{A799E209-53F7-45DC-BFDA-DAE6BFCDF4ED}" type="sibTrans" cxnId="{B3E44367-A434-451C-93F0-13D2B1AC753C}">
      <dgm:prSet/>
      <dgm:spPr/>
      <dgm:t>
        <a:bodyPr/>
        <a:lstStyle/>
        <a:p>
          <a:endParaRPr lang="en-US"/>
        </a:p>
      </dgm:t>
    </dgm:pt>
    <dgm:pt modelId="{D879A198-B847-44DD-A838-4BF2A3BF4027}" type="pres">
      <dgm:prSet presAssocID="{8E6145FE-816C-4E5C-A3E7-A29402D0CC91}" presName="root" presStyleCnt="0">
        <dgm:presLayoutVars>
          <dgm:dir/>
          <dgm:resizeHandles val="exact"/>
        </dgm:presLayoutVars>
      </dgm:prSet>
      <dgm:spPr/>
    </dgm:pt>
    <dgm:pt modelId="{DC2DFCD0-6CEE-4690-AA75-D492E5FE3160}" type="pres">
      <dgm:prSet presAssocID="{5BD999C2-80F5-4530-B742-4A5D0D9AA87A}" presName="compNode" presStyleCnt="0"/>
      <dgm:spPr/>
    </dgm:pt>
    <dgm:pt modelId="{2A2C9598-7FC8-4822-9B9E-B9A9CD658CB2}" type="pres">
      <dgm:prSet presAssocID="{5BD999C2-80F5-4530-B742-4A5D0D9AA87A}" presName="iconBgRect" presStyleLbl="bgShp" presStyleIdx="0" presStyleCnt="5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hlinkshowjump?jump=firstslide"/>
          </dgm14:cNvPr>
        </a:ext>
      </dgm:extLst>
    </dgm:pt>
    <dgm:pt modelId="{9260E09B-78F6-409E-AFE4-D1F3E533FA8B}" type="pres">
      <dgm:prSet presAssocID="{5BD999C2-80F5-4530-B742-4A5D0D9AA87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ke"/>
        </a:ext>
      </dgm:extLst>
    </dgm:pt>
    <dgm:pt modelId="{E69F0B30-EA9B-4BBE-85F9-1EF09192D203}" type="pres">
      <dgm:prSet presAssocID="{5BD999C2-80F5-4530-B742-4A5D0D9AA87A}" presName="spaceRect" presStyleCnt="0"/>
      <dgm:spPr/>
    </dgm:pt>
    <dgm:pt modelId="{EAA2E95A-5638-4B50-A26A-5A7FBDA9CE87}" type="pres">
      <dgm:prSet presAssocID="{5BD999C2-80F5-4530-B742-4A5D0D9AA87A}" presName="textRect" presStyleLbl="revTx" presStyleIdx="0" presStyleCnt="5">
        <dgm:presLayoutVars>
          <dgm:chMax val="1"/>
          <dgm:chPref val="1"/>
        </dgm:presLayoutVars>
      </dgm:prSet>
      <dgm:spPr/>
    </dgm:pt>
    <dgm:pt modelId="{6FD5B521-6AD4-4FEA-BB70-5A66C0B51A26}" type="pres">
      <dgm:prSet presAssocID="{4200B7EE-16AC-4373-A957-63B22D23600E}" presName="sibTrans" presStyleCnt="0"/>
      <dgm:spPr/>
    </dgm:pt>
    <dgm:pt modelId="{137FBAB6-3A05-40F5-8956-7CDC811B48D1}" type="pres">
      <dgm:prSet presAssocID="{BD843F10-EB98-4767-AFFC-6F97246DA6DF}" presName="compNode" presStyleCnt="0"/>
      <dgm:spPr/>
    </dgm:pt>
    <dgm:pt modelId="{344BA68C-048F-4DA8-87EE-460D8A79AF74}" type="pres">
      <dgm:prSet presAssocID="{BD843F10-EB98-4767-AFFC-6F97246DA6DF}" presName="iconBgRect" presStyleLbl="bgShp" presStyleIdx="1" presStyleCnt="5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D23AE2EA-0A81-4F58-BEBC-0C389D3E8C63}" type="pres">
      <dgm:prSet presAssocID="{BD843F10-EB98-4767-AFFC-6F97246DA6DF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E1815E3E-57DE-4DA5-ACB7-CBB7E33733A9}" type="pres">
      <dgm:prSet presAssocID="{BD843F10-EB98-4767-AFFC-6F97246DA6DF}" presName="spaceRect" presStyleCnt="0"/>
      <dgm:spPr/>
    </dgm:pt>
    <dgm:pt modelId="{B03670C8-B3B1-49B4-8E8B-E6AA1F95389A}" type="pres">
      <dgm:prSet presAssocID="{BD843F10-EB98-4767-AFFC-6F97246DA6DF}" presName="textRect" presStyleLbl="revTx" presStyleIdx="1" presStyleCnt="5">
        <dgm:presLayoutVars>
          <dgm:chMax val="1"/>
          <dgm:chPref val="1"/>
        </dgm:presLayoutVars>
      </dgm:prSet>
      <dgm:spPr/>
    </dgm:pt>
    <dgm:pt modelId="{9909F52D-DDA5-4156-96AE-1FD28FC33EFB}" type="pres">
      <dgm:prSet presAssocID="{79C1E4A8-0676-4199-97D3-291DFA103EA3}" presName="sibTrans" presStyleCnt="0"/>
      <dgm:spPr/>
    </dgm:pt>
    <dgm:pt modelId="{B355AC6D-EDA2-4729-A213-39CF57F1CBCE}" type="pres">
      <dgm:prSet presAssocID="{3C3B36F3-C2C1-4E72-82FE-F6335A37F35B}" presName="compNode" presStyleCnt="0"/>
      <dgm:spPr/>
    </dgm:pt>
    <dgm:pt modelId="{0DA8297A-E68F-433A-A55B-92812D2A96C2}" type="pres">
      <dgm:prSet presAssocID="{3C3B36F3-C2C1-4E72-82FE-F6335A37F35B}" presName="iconBgRect" presStyleLbl="bgShp" presStyleIdx="2" presStyleCnt="5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C794FA74-5ECE-419F-8CF8-65F3A0B05FB0}" type="pres">
      <dgm:prSet presAssocID="{3C3B36F3-C2C1-4E72-82FE-F6335A37F35B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D8A43CA-90E7-42F6-B2CB-16A32C75C5E7}" type="pres">
      <dgm:prSet presAssocID="{3C3B36F3-C2C1-4E72-82FE-F6335A37F35B}" presName="spaceRect" presStyleCnt="0"/>
      <dgm:spPr/>
    </dgm:pt>
    <dgm:pt modelId="{D6B1F350-D07A-4178-A0EF-718BCD37777D}" type="pres">
      <dgm:prSet presAssocID="{3C3B36F3-C2C1-4E72-82FE-F6335A37F35B}" presName="textRect" presStyleLbl="revTx" presStyleIdx="2" presStyleCnt="5">
        <dgm:presLayoutVars>
          <dgm:chMax val="1"/>
          <dgm:chPref val="1"/>
        </dgm:presLayoutVars>
      </dgm:prSet>
      <dgm:spPr/>
    </dgm:pt>
    <dgm:pt modelId="{33802AF4-8B48-447B-8B52-672E86983DBD}" type="pres">
      <dgm:prSet presAssocID="{73A30107-9B6F-4303-A513-5C2C7C511AF6}" presName="sibTrans" presStyleCnt="0"/>
      <dgm:spPr/>
    </dgm:pt>
    <dgm:pt modelId="{8EB919DF-A2BE-44CA-9C8E-FF8ABDFE28E4}" type="pres">
      <dgm:prSet presAssocID="{FA205656-00F2-4644-BEF2-90E35C8BEE0E}" presName="compNode" presStyleCnt="0"/>
      <dgm:spPr/>
    </dgm:pt>
    <dgm:pt modelId="{0E5558A2-E64B-4083-92A9-7F8938262862}" type="pres">
      <dgm:prSet presAssocID="{FA205656-00F2-4644-BEF2-90E35C8BEE0E}" presName="iconBgRect" presStyleLbl="bgShp" presStyleIdx="3" presStyleCnt="5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2789B56F-216E-48D2-839A-6C96F88875B3}" type="pres">
      <dgm:prSet presAssocID="{FA205656-00F2-4644-BEF2-90E35C8BEE0E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>
            <a:hlinkClick xmlns:r="http://schemas.openxmlformats.org/officeDocument/2006/relationships" r:id="rId6" action="ppaction://hlinksldjump"/>
          </dgm14:cNvPr>
        </a:ext>
      </dgm:extLst>
    </dgm:pt>
    <dgm:pt modelId="{042EDFD2-22DF-4C44-BBD6-06B11AE62EA6}" type="pres">
      <dgm:prSet presAssocID="{FA205656-00F2-4644-BEF2-90E35C8BEE0E}" presName="spaceRect" presStyleCnt="0"/>
      <dgm:spPr/>
    </dgm:pt>
    <dgm:pt modelId="{E7D923D7-F451-473B-96DE-E9DF9062E285}" type="pres">
      <dgm:prSet presAssocID="{FA205656-00F2-4644-BEF2-90E35C8BEE0E}" presName="textRect" presStyleLbl="revTx" presStyleIdx="3" presStyleCnt="5">
        <dgm:presLayoutVars>
          <dgm:chMax val="1"/>
          <dgm:chPref val="1"/>
        </dgm:presLayoutVars>
      </dgm:prSet>
      <dgm:spPr/>
    </dgm:pt>
    <dgm:pt modelId="{75EEBC70-34A1-490A-AE07-9AD07BB1A770}" type="pres">
      <dgm:prSet presAssocID="{A8D014D3-1B47-4C65-B679-E9EA8D0848C9}" presName="sibTrans" presStyleCnt="0"/>
      <dgm:spPr/>
    </dgm:pt>
    <dgm:pt modelId="{E072B987-5F32-4195-91BD-21B48ECEFFA6}" type="pres">
      <dgm:prSet presAssocID="{E8936B15-33D4-4DCE-8BA2-0ABF8D3E7B8F}" presName="compNode" presStyleCnt="0"/>
      <dgm:spPr/>
    </dgm:pt>
    <dgm:pt modelId="{09DCE970-2CAF-403A-BB4C-830A7146E714}" type="pres">
      <dgm:prSet presAssocID="{E8936B15-33D4-4DCE-8BA2-0ABF8D3E7B8F}" presName="iconBgRect" presStyleLbl="bgShp" presStyleIdx="4" presStyleCnt="5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B21247C0-4840-4D47-90ED-2A7DA733D2D4}" type="pres">
      <dgm:prSet presAssocID="{E8936B15-33D4-4DCE-8BA2-0ABF8D3E7B8F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D351F144-AD2A-404B-9577-A85F42DBD1F5}" type="pres">
      <dgm:prSet presAssocID="{E8936B15-33D4-4DCE-8BA2-0ABF8D3E7B8F}" presName="spaceRect" presStyleCnt="0"/>
      <dgm:spPr/>
    </dgm:pt>
    <dgm:pt modelId="{AF4FBF8A-BB24-476A-BD43-BF00E04C28C6}" type="pres">
      <dgm:prSet presAssocID="{E8936B15-33D4-4DCE-8BA2-0ABF8D3E7B8F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076DAE1D-AC9F-4C43-BCA8-09F838DA23A0}" type="presOf" srcId="{BD843F10-EB98-4767-AFFC-6F97246DA6DF}" destId="{B03670C8-B3B1-49B4-8E8B-E6AA1F95389A}" srcOrd="0" destOrd="0" presId="urn:microsoft.com/office/officeart/2018/5/layout/IconCircleLabelList"/>
    <dgm:cxn modelId="{ED45152B-A710-47E3-8CFD-1C137032DC4D}" srcId="{8E6145FE-816C-4E5C-A3E7-A29402D0CC91}" destId="{FA205656-00F2-4644-BEF2-90E35C8BEE0E}" srcOrd="3" destOrd="0" parTransId="{7F79B158-7554-4930-8997-F3114C19167D}" sibTransId="{A8D014D3-1B47-4C65-B679-E9EA8D0848C9}"/>
    <dgm:cxn modelId="{7DE3A12F-1320-B84A-8DA1-AD8A56B60F7B}" type="presOf" srcId="{3C3B36F3-C2C1-4E72-82FE-F6335A37F35B}" destId="{D6B1F350-D07A-4178-A0EF-718BCD37777D}" srcOrd="0" destOrd="0" presId="urn:microsoft.com/office/officeart/2018/5/layout/IconCircleLabelList"/>
    <dgm:cxn modelId="{77B6D14A-F961-4E7C-9C02-A8335EEE5B7D}" srcId="{8E6145FE-816C-4E5C-A3E7-A29402D0CC91}" destId="{BD843F10-EB98-4767-AFFC-6F97246DA6DF}" srcOrd="1" destOrd="0" parTransId="{19AE2FBF-8F68-4AC1-9ADE-8C2500981237}" sibTransId="{79C1E4A8-0676-4199-97D3-291DFA103EA3}"/>
    <dgm:cxn modelId="{B3E44367-A434-451C-93F0-13D2B1AC753C}" srcId="{8E6145FE-816C-4E5C-A3E7-A29402D0CC91}" destId="{E8936B15-33D4-4DCE-8BA2-0ABF8D3E7B8F}" srcOrd="4" destOrd="0" parTransId="{8D7CF086-18D1-49D6-B75E-2008E6D79F8C}" sibTransId="{A799E209-53F7-45DC-BFDA-DAE6BFCDF4ED}"/>
    <dgm:cxn modelId="{6C37216D-5557-4168-9AD2-AC7A9E61A33B}" type="presOf" srcId="{8E6145FE-816C-4E5C-A3E7-A29402D0CC91}" destId="{D879A198-B847-44DD-A838-4BF2A3BF4027}" srcOrd="0" destOrd="0" presId="urn:microsoft.com/office/officeart/2018/5/layout/IconCircleLabelList"/>
    <dgm:cxn modelId="{BB18B7A0-0328-5E45-A683-EE3E9644EB65}" type="presOf" srcId="{5BD999C2-80F5-4530-B742-4A5D0D9AA87A}" destId="{EAA2E95A-5638-4B50-A26A-5A7FBDA9CE87}" srcOrd="0" destOrd="0" presId="urn:microsoft.com/office/officeart/2018/5/layout/IconCircleLabelList"/>
    <dgm:cxn modelId="{63A5DBA6-886C-324D-850C-789F789AB0A5}" type="presOf" srcId="{E8936B15-33D4-4DCE-8BA2-0ABF8D3E7B8F}" destId="{AF4FBF8A-BB24-476A-BD43-BF00E04C28C6}" srcOrd="0" destOrd="0" presId="urn:microsoft.com/office/officeart/2018/5/layout/IconCircleLabelList"/>
    <dgm:cxn modelId="{D976C7AC-A707-44D3-9207-A5CFAA6B026F}" srcId="{8E6145FE-816C-4E5C-A3E7-A29402D0CC91}" destId="{3C3B36F3-C2C1-4E72-82FE-F6335A37F35B}" srcOrd="2" destOrd="0" parTransId="{19D5FEE5-FEDE-4C2D-BC4F-8DB84EAE2E93}" sibTransId="{73A30107-9B6F-4303-A513-5C2C7C511AF6}"/>
    <dgm:cxn modelId="{66F63DCE-D75A-4AA8-84B5-981D310FE4A1}" srcId="{8E6145FE-816C-4E5C-A3E7-A29402D0CC91}" destId="{5BD999C2-80F5-4530-B742-4A5D0D9AA87A}" srcOrd="0" destOrd="0" parTransId="{6153D5AC-F4EE-4193-B7D4-B90E87BA0235}" sibTransId="{4200B7EE-16AC-4373-A957-63B22D23600E}"/>
    <dgm:cxn modelId="{76CF4FD4-9F25-B544-86C1-0F8813C4D332}" type="presOf" srcId="{FA205656-00F2-4644-BEF2-90E35C8BEE0E}" destId="{E7D923D7-F451-473B-96DE-E9DF9062E285}" srcOrd="0" destOrd="0" presId="urn:microsoft.com/office/officeart/2018/5/layout/IconCircleLabelList"/>
    <dgm:cxn modelId="{D7CF4D80-A201-1A46-BB56-8AAA402F49E4}" type="presParOf" srcId="{D879A198-B847-44DD-A838-4BF2A3BF4027}" destId="{DC2DFCD0-6CEE-4690-AA75-D492E5FE3160}" srcOrd="0" destOrd="0" presId="urn:microsoft.com/office/officeart/2018/5/layout/IconCircleLabelList"/>
    <dgm:cxn modelId="{E8B14431-E7FC-2543-8419-33E2197DB7F6}" type="presParOf" srcId="{DC2DFCD0-6CEE-4690-AA75-D492E5FE3160}" destId="{2A2C9598-7FC8-4822-9B9E-B9A9CD658CB2}" srcOrd="0" destOrd="0" presId="urn:microsoft.com/office/officeart/2018/5/layout/IconCircleLabelList"/>
    <dgm:cxn modelId="{7905FFCF-FDFB-5A40-B4FA-6B0B89543420}" type="presParOf" srcId="{DC2DFCD0-6CEE-4690-AA75-D492E5FE3160}" destId="{9260E09B-78F6-409E-AFE4-D1F3E533FA8B}" srcOrd="1" destOrd="0" presId="urn:microsoft.com/office/officeart/2018/5/layout/IconCircleLabelList"/>
    <dgm:cxn modelId="{1E58AE14-9BB0-5547-93D3-E87B9005FBD2}" type="presParOf" srcId="{DC2DFCD0-6CEE-4690-AA75-D492E5FE3160}" destId="{E69F0B30-EA9B-4BBE-85F9-1EF09192D203}" srcOrd="2" destOrd="0" presId="urn:microsoft.com/office/officeart/2018/5/layout/IconCircleLabelList"/>
    <dgm:cxn modelId="{1B774987-CCA1-1945-B39D-DC46735B6806}" type="presParOf" srcId="{DC2DFCD0-6CEE-4690-AA75-D492E5FE3160}" destId="{EAA2E95A-5638-4B50-A26A-5A7FBDA9CE87}" srcOrd="3" destOrd="0" presId="urn:microsoft.com/office/officeart/2018/5/layout/IconCircleLabelList"/>
    <dgm:cxn modelId="{78B8FD8A-6AD7-3642-900A-77A388019DE4}" type="presParOf" srcId="{D879A198-B847-44DD-A838-4BF2A3BF4027}" destId="{6FD5B521-6AD4-4FEA-BB70-5A66C0B51A26}" srcOrd="1" destOrd="0" presId="urn:microsoft.com/office/officeart/2018/5/layout/IconCircleLabelList"/>
    <dgm:cxn modelId="{73BDF483-9F40-CC40-8F8E-CC37CB207E76}" type="presParOf" srcId="{D879A198-B847-44DD-A838-4BF2A3BF4027}" destId="{137FBAB6-3A05-40F5-8956-7CDC811B48D1}" srcOrd="2" destOrd="0" presId="urn:microsoft.com/office/officeart/2018/5/layout/IconCircleLabelList"/>
    <dgm:cxn modelId="{BDF35188-B2DA-7341-AC03-887C24EA1AAC}" type="presParOf" srcId="{137FBAB6-3A05-40F5-8956-7CDC811B48D1}" destId="{344BA68C-048F-4DA8-87EE-460D8A79AF74}" srcOrd="0" destOrd="0" presId="urn:microsoft.com/office/officeart/2018/5/layout/IconCircleLabelList"/>
    <dgm:cxn modelId="{4AC51CBE-1876-1847-9F44-1E6FF7E43A85}" type="presParOf" srcId="{137FBAB6-3A05-40F5-8956-7CDC811B48D1}" destId="{D23AE2EA-0A81-4F58-BEBC-0C389D3E8C63}" srcOrd="1" destOrd="0" presId="urn:microsoft.com/office/officeart/2018/5/layout/IconCircleLabelList"/>
    <dgm:cxn modelId="{689C0DBD-2AE9-904C-B53C-1028CF4E7CE8}" type="presParOf" srcId="{137FBAB6-3A05-40F5-8956-7CDC811B48D1}" destId="{E1815E3E-57DE-4DA5-ACB7-CBB7E33733A9}" srcOrd="2" destOrd="0" presId="urn:microsoft.com/office/officeart/2018/5/layout/IconCircleLabelList"/>
    <dgm:cxn modelId="{ACCB5656-75D2-D348-BEA2-04CA8BED8F35}" type="presParOf" srcId="{137FBAB6-3A05-40F5-8956-7CDC811B48D1}" destId="{B03670C8-B3B1-49B4-8E8B-E6AA1F95389A}" srcOrd="3" destOrd="0" presId="urn:microsoft.com/office/officeart/2018/5/layout/IconCircleLabelList"/>
    <dgm:cxn modelId="{8FD18550-9FED-464A-8754-C4370BF750C5}" type="presParOf" srcId="{D879A198-B847-44DD-A838-4BF2A3BF4027}" destId="{9909F52D-DDA5-4156-96AE-1FD28FC33EFB}" srcOrd="3" destOrd="0" presId="urn:microsoft.com/office/officeart/2018/5/layout/IconCircleLabelList"/>
    <dgm:cxn modelId="{F39C7D38-932F-6549-A048-E429CBF7C8AB}" type="presParOf" srcId="{D879A198-B847-44DD-A838-4BF2A3BF4027}" destId="{B355AC6D-EDA2-4729-A213-39CF57F1CBCE}" srcOrd="4" destOrd="0" presId="urn:microsoft.com/office/officeart/2018/5/layout/IconCircleLabelList"/>
    <dgm:cxn modelId="{4BE5FD8E-20EC-AB4E-8E4F-52B08161A49C}" type="presParOf" srcId="{B355AC6D-EDA2-4729-A213-39CF57F1CBCE}" destId="{0DA8297A-E68F-433A-A55B-92812D2A96C2}" srcOrd="0" destOrd="0" presId="urn:microsoft.com/office/officeart/2018/5/layout/IconCircleLabelList"/>
    <dgm:cxn modelId="{4A7592F6-9786-0D43-950F-3AEF6C4A5127}" type="presParOf" srcId="{B355AC6D-EDA2-4729-A213-39CF57F1CBCE}" destId="{C794FA74-5ECE-419F-8CF8-65F3A0B05FB0}" srcOrd="1" destOrd="0" presId="urn:microsoft.com/office/officeart/2018/5/layout/IconCircleLabelList"/>
    <dgm:cxn modelId="{7C627DF2-7C74-C644-BA6E-8817229E4D02}" type="presParOf" srcId="{B355AC6D-EDA2-4729-A213-39CF57F1CBCE}" destId="{6D8A43CA-90E7-42F6-B2CB-16A32C75C5E7}" srcOrd="2" destOrd="0" presId="urn:microsoft.com/office/officeart/2018/5/layout/IconCircleLabelList"/>
    <dgm:cxn modelId="{46DA7987-8A7E-4448-B9D7-097EC5E87D5F}" type="presParOf" srcId="{B355AC6D-EDA2-4729-A213-39CF57F1CBCE}" destId="{D6B1F350-D07A-4178-A0EF-718BCD37777D}" srcOrd="3" destOrd="0" presId="urn:microsoft.com/office/officeart/2018/5/layout/IconCircleLabelList"/>
    <dgm:cxn modelId="{E7B5310C-9C29-E949-8517-B647BCFBD321}" type="presParOf" srcId="{D879A198-B847-44DD-A838-4BF2A3BF4027}" destId="{33802AF4-8B48-447B-8B52-672E86983DBD}" srcOrd="5" destOrd="0" presId="urn:microsoft.com/office/officeart/2018/5/layout/IconCircleLabelList"/>
    <dgm:cxn modelId="{5B9F9B99-4C9B-A04F-A0B1-4F7383F67365}" type="presParOf" srcId="{D879A198-B847-44DD-A838-4BF2A3BF4027}" destId="{8EB919DF-A2BE-44CA-9C8E-FF8ABDFE28E4}" srcOrd="6" destOrd="0" presId="urn:microsoft.com/office/officeart/2018/5/layout/IconCircleLabelList"/>
    <dgm:cxn modelId="{05529D0D-C8A3-C74F-8032-E7E73A56CD45}" type="presParOf" srcId="{8EB919DF-A2BE-44CA-9C8E-FF8ABDFE28E4}" destId="{0E5558A2-E64B-4083-92A9-7F8938262862}" srcOrd="0" destOrd="0" presId="urn:microsoft.com/office/officeart/2018/5/layout/IconCircleLabelList"/>
    <dgm:cxn modelId="{E2877D5C-98CE-6E47-BA46-07FD654119CB}" type="presParOf" srcId="{8EB919DF-A2BE-44CA-9C8E-FF8ABDFE28E4}" destId="{2789B56F-216E-48D2-839A-6C96F88875B3}" srcOrd="1" destOrd="0" presId="urn:microsoft.com/office/officeart/2018/5/layout/IconCircleLabelList"/>
    <dgm:cxn modelId="{5E3F4766-C34F-8148-B104-2C8E568B6854}" type="presParOf" srcId="{8EB919DF-A2BE-44CA-9C8E-FF8ABDFE28E4}" destId="{042EDFD2-22DF-4C44-BBD6-06B11AE62EA6}" srcOrd="2" destOrd="0" presId="urn:microsoft.com/office/officeart/2018/5/layout/IconCircleLabelList"/>
    <dgm:cxn modelId="{030547AB-B9F5-A141-9A09-B81F479103AD}" type="presParOf" srcId="{8EB919DF-A2BE-44CA-9C8E-FF8ABDFE28E4}" destId="{E7D923D7-F451-473B-96DE-E9DF9062E285}" srcOrd="3" destOrd="0" presId="urn:microsoft.com/office/officeart/2018/5/layout/IconCircleLabelList"/>
    <dgm:cxn modelId="{A1FDCE50-D5A8-B545-9543-172A863CBF6F}" type="presParOf" srcId="{D879A198-B847-44DD-A838-4BF2A3BF4027}" destId="{75EEBC70-34A1-490A-AE07-9AD07BB1A770}" srcOrd="7" destOrd="0" presId="urn:microsoft.com/office/officeart/2018/5/layout/IconCircleLabelList"/>
    <dgm:cxn modelId="{848A7AF6-7420-9243-A047-068F16CD0E6C}" type="presParOf" srcId="{D879A198-B847-44DD-A838-4BF2A3BF4027}" destId="{E072B987-5F32-4195-91BD-21B48ECEFFA6}" srcOrd="8" destOrd="0" presId="urn:microsoft.com/office/officeart/2018/5/layout/IconCircleLabelList"/>
    <dgm:cxn modelId="{56E53FDE-EF58-6A43-B72C-5DDB0B906095}" type="presParOf" srcId="{E072B987-5F32-4195-91BD-21B48ECEFFA6}" destId="{09DCE970-2CAF-403A-BB4C-830A7146E714}" srcOrd="0" destOrd="0" presId="urn:microsoft.com/office/officeart/2018/5/layout/IconCircleLabelList"/>
    <dgm:cxn modelId="{4928AD7B-C102-6A40-A045-BDCB5EA65400}" type="presParOf" srcId="{E072B987-5F32-4195-91BD-21B48ECEFFA6}" destId="{B21247C0-4840-4D47-90ED-2A7DA733D2D4}" srcOrd="1" destOrd="0" presId="urn:microsoft.com/office/officeart/2018/5/layout/IconCircleLabelList"/>
    <dgm:cxn modelId="{BEAB4BDB-AAA1-BE47-8FC9-596FB57E9149}" type="presParOf" srcId="{E072B987-5F32-4195-91BD-21B48ECEFFA6}" destId="{D351F144-AD2A-404B-9577-A85F42DBD1F5}" srcOrd="2" destOrd="0" presId="urn:microsoft.com/office/officeart/2018/5/layout/IconCircleLabelList"/>
    <dgm:cxn modelId="{04820C40-21E8-F34D-89F2-469ECB81C69E}" type="presParOf" srcId="{E072B987-5F32-4195-91BD-21B48ECEFFA6}" destId="{AF4FBF8A-BB24-476A-BD43-BF00E04C28C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78DC16-D5BC-4CDA-8CBB-66C19045FA1E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3E9254D-DB7A-412E-8D8E-286EF781CD23}">
      <dgm:prSet/>
      <dgm:spPr/>
      <dgm:t>
        <a:bodyPr/>
        <a:lstStyle/>
        <a:p>
          <a:r>
            <a:rPr lang="en-US"/>
            <a:t>Fund operations through the Tier 3 override.</a:t>
          </a:r>
        </a:p>
      </dgm:t>
    </dgm:pt>
    <dgm:pt modelId="{EA672EB1-DA98-4F3D-8EB2-5DFBBA70A633}" type="parTrans" cxnId="{F40F8B3A-2DA1-4860-A99F-2FBFA1FB0CB7}">
      <dgm:prSet/>
      <dgm:spPr/>
      <dgm:t>
        <a:bodyPr/>
        <a:lstStyle/>
        <a:p>
          <a:endParaRPr lang="en-US"/>
        </a:p>
      </dgm:t>
    </dgm:pt>
    <dgm:pt modelId="{DE13B0BE-8552-4417-BD31-B8ECA4B9BCE6}" type="sibTrans" cxnId="{F40F8B3A-2DA1-4860-A99F-2FBFA1FB0CB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51CBF7C6-403E-4C55-ABCB-D379A0670110}">
      <dgm:prSet/>
      <dgm:spPr/>
      <dgm:t>
        <a:bodyPr/>
        <a:lstStyle/>
        <a:p>
          <a:r>
            <a:rPr lang="en-US"/>
            <a:t>Provide $1M annually for recurring capital (FY2027–FY2029).</a:t>
          </a:r>
        </a:p>
      </dgm:t>
    </dgm:pt>
    <dgm:pt modelId="{95A41755-753D-42FA-819B-EB3A6CD9D7CF}" type="parTrans" cxnId="{B1BB433C-5392-4327-A87F-8692EBAA5129}">
      <dgm:prSet/>
      <dgm:spPr/>
      <dgm:t>
        <a:bodyPr/>
        <a:lstStyle/>
        <a:p>
          <a:endParaRPr lang="en-US"/>
        </a:p>
      </dgm:t>
    </dgm:pt>
    <dgm:pt modelId="{726CE201-0967-474E-A5EE-979DBC8B4EE6}" type="sibTrans" cxnId="{B1BB433C-5392-4327-A87F-8692EBAA512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D0B6D9B3-2C4C-4895-8032-50E9B82DC660}">
      <dgm:prSet/>
      <dgm:spPr/>
      <dgm:t>
        <a:bodyPr/>
        <a:lstStyle/>
        <a:p>
          <a:r>
            <a:rPr lang="en-US"/>
            <a:t>Redirect Free Cash to Stabilization Fund toward a 5% reserve target.</a:t>
          </a:r>
        </a:p>
      </dgm:t>
    </dgm:pt>
    <dgm:pt modelId="{41AD6F72-5045-40F6-97EF-0CF38D0E0924}" type="parTrans" cxnId="{C1CC8971-8E97-4B7A-BF79-66987A0FA439}">
      <dgm:prSet/>
      <dgm:spPr/>
      <dgm:t>
        <a:bodyPr/>
        <a:lstStyle/>
        <a:p>
          <a:endParaRPr lang="en-US"/>
        </a:p>
      </dgm:t>
    </dgm:pt>
    <dgm:pt modelId="{73DD64E9-C62A-44E1-AF49-CCAF48E34793}" type="sibTrans" cxnId="{C1CC8971-8E97-4B7A-BF79-66987A0FA439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CFDA85C4-2183-46B6-AF39-7B16A96073D9}">
      <dgm:prSet/>
      <dgm:spPr/>
      <dgm:t>
        <a:bodyPr/>
        <a:lstStyle/>
        <a:p>
          <a:r>
            <a:rPr lang="en-US"/>
            <a:t>Create a Capital Stabilization Fund to reduce future borrowing.</a:t>
          </a:r>
        </a:p>
      </dgm:t>
    </dgm:pt>
    <dgm:pt modelId="{15BD60E3-795E-4EE7-BC45-4219AC77A0F1}" type="parTrans" cxnId="{54C5FF14-A2A4-42DD-80A0-7A9D152C2FA5}">
      <dgm:prSet/>
      <dgm:spPr/>
      <dgm:t>
        <a:bodyPr/>
        <a:lstStyle/>
        <a:p>
          <a:endParaRPr lang="en-US"/>
        </a:p>
      </dgm:t>
    </dgm:pt>
    <dgm:pt modelId="{AC9017CF-4AE8-4ACB-8233-61385B387145}" type="sibTrans" cxnId="{54C5FF14-A2A4-42DD-80A0-7A9D152C2FA5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0F766EFB-8045-0E4F-9F92-05B5C592DF0E}" type="pres">
      <dgm:prSet presAssocID="{9678DC16-D5BC-4CDA-8CBB-66C19045FA1E}" presName="Name0" presStyleCnt="0">
        <dgm:presLayoutVars>
          <dgm:animLvl val="lvl"/>
          <dgm:resizeHandles val="exact"/>
        </dgm:presLayoutVars>
      </dgm:prSet>
      <dgm:spPr/>
    </dgm:pt>
    <dgm:pt modelId="{23E05402-11DB-FD4E-8A5D-214EFD32C527}" type="pres">
      <dgm:prSet presAssocID="{93E9254D-DB7A-412E-8D8E-286EF781CD23}" presName="compositeNode" presStyleCnt="0">
        <dgm:presLayoutVars>
          <dgm:bulletEnabled val="1"/>
        </dgm:presLayoutVars>
      </dgm:prSet>
      <dgm:spPr/>
    </dgm:pt>
    <dgm:pt modelId="{68378148-1E19-9E4C-A0C8-4AC1B84A07A4}" type="pres">
      <dgm:prSet presAssocID="{93E9254D-DB7A-412E-8D8E-286EF781CD23}" presName="bgRect" presStyleLbl="bgAccFollowNode1" presStyleIdx="0" presStyleCnt="4"/>
      <dgm:spPr/>
    </dgm:pt>
    <dgm:pt modelId="{B735CE10-4B1B-5441-9EF0-5735063FA0EA}" type="pres">
      <dgm:prSet presAssocID="{DE13B0BE-8552-4417-BD31-B8ECA4B9BCE6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804E6A19-2F77-3E4C-B057-012B066FC05C}" type="pres">
      <dgm:prSet presAssocID="{93E9254D-DB7A-412E-8D8E-286EF781CD23}" presName="bottomLine" presStyleLbl="alignNode1" presStyleIdx="1" presStyleCnt="8">
        <dgm:presLayoutVars/>
      </dgm:prSet>
      <dgm:spPr/>
    </dgm:pt>
    <dgm:pt modelId="{63CAA819-966F-DD49-AE9F-059B006AEFA3}" type="pres">
      <dgm:prSet presAssocID="{93E9254D-DB7A-412E-8D8E-286EF781CD23}" presName="nodeText" presStyleLbl="bgAccFollowNode1" presStyleIdx="0" presStyleCnt="4">
        <dgm:presLayoutVars>
          <dgm:bulletEnabled val="1"/>
        </dgm:presLayoutVars>
      </dgm:prSet>
      <dgm:spPr/>
    </dgm:pt>
    <dgm:pt modelId="{73F2B7D9-4B67-3D4B-8439-685ECE612BD6}" type="pres">
      <dgm:prSet presAssocID="{DE13B0BE-8552-4417-BD31-B8ECA4B9BCE6}" presName="sibTrans" presStyleCnt="0"/>
      <dgm:spPr/>
    </dgm:pt>
    <dgm:pt modelId="{65B393C8-6895-6F48-98EC-54E9B8539598}" type="pres">
      <dgm:prSet presAssocID="{51CBF7C6-403E-4C55-ABCB-D379A0670110}" presName="compositeNode" presStyleCnt="0">
        <dgm:presLayoutVars>
          <dgm:bulletEnabled val="1"/>
        </dgm:presLayoutVars>
      </dgm:prSet>
      <dgm:spPr/>
    </dgm:pt>
    <dgm:pt modelId="{AE63ABAE-00D9-584C-A07A-24A211AA1BE1}" type="pres">
      <dgm:prSet presAssocID="{51CBF7C6-403E-4C55-ABCB-D379A0670110}" presName="bgRect" presStyleLbl="bgAccFollowNode1" presStyleIdx="1" presStyleCnt="4"/>
      <dgm:spPr/>
    </dgm:pt>
    <dgm:pt modelId="{B69DBF15-8480-C548-AA1E-3A86D29122AC}" type="pres">
      <dgm:prSet presAssocID="{726CE201-0967-474E-A5EE-979DBC8B4EE6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16CD11FF-1ADC-0C43-8555-3F0FE667F69F}" type="pres">
      <dgm:prSet presAssocID="{51CBF7C6-403E-4C55-ABCB-D379A0670110}" presName="bottomLine" presStyleLbl="alignNode1" presStyleIdx="3" presStyleCnt="8">
        <dgm:presLayoutVars/>
      </dgm:prSet>
      <dgm:spPr/>
    </dgm:pt>
    <dgm:pt modelId="{7C3C7A46-A0D7-E343-BC05-6F1DB10BADD2}" type="pres">
      <dgm:prSet presAssocID="{51CBF7C6-403E-4C55-ABCB-D379A0670110}" presName="nodeText" presStyleLbl="bgAccFollowNode1" presStyleIdx="1" presStyleCnt="4">
        <dgm:presLayoutVars>
          <dgm:bulletEnabled val="1"/>
        </dgm:presLayoutVars>
      </dgm:prSet>
      <dgm:spPr/>
    </dgm:pt>
    <dgm:pt modelId="{AFB9ED0B-90B2-B84A-A507-AC6D5C32833A}" type="pres">
      <dgm:prSet presAssocID="{726CE201-0967-474E-A5EE-979DBC8B4EE6}" presName="sibTrans" presStyleCnt="0"/>
      <dgm:spPr/>
    </dgm:pt>
    <dgm:pt modelId="{1A249A4D-CBAD-524B-95D8-285C3D24D451}" type="pres">
      <dgm:prSet presAssocID="{D0B6D9B3-2C4C-4895-8032-50E9B82DC660}" presName="compositeNode" presStyleCnt="0">
        <dgm:presLayoutVars>
          <dgm:bulletEnabled val="1"/>
        </dgm:presLayoutVars>
      </dgm:prSet>
      <dgm:spPr/>
    </dgm:pt>
    <dgm:pt modelId="{D8070417-82D7-DA44-9AC2-AFE1F6E922F2}" type="pres">
      <dgm:prSet presAssocID="{D0B6D9B3-2C4C-4895-8032-50E9B82DC660}" presName="bgRect" presStyleLbl="bgAccFollowNode1" presStyleIdx="2" presStyleCnt="4"/>
      <dgm:spPr/>
    </dgm:pt>
    <dgm:pt modelId="{0ECC509E-77AB-E64E-9AD4-5D4FB52876DF}" type="pres">
      <dgm:prSet presAssocID="{73DD64E9-C62A-44E1-AF49-CCAF48E34793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89FD1448-1061-2F42-93C2-F790BEB9D9B5}" type="pres">
      <dgm:prSet presAssocID="{D0B6D9B3-2C4C-4895-8032-50E9B82DC660}" presName="bottomLine" presStyleLbl="alignNode1" presStyleIdx="5" presStyleCnt="8">
        <dgm:presLayoutVars/>
      </dgm:prSet>
      <dgm:spPr/>
    </dgm:pt>
    <dgm:pt modelId="{2DCD3B44-04EA-C740-AB4E-7CDBE2D48354}" type="pres">
      <dgm:prSet presAssocID="{D0B6D9B3-2C4C-4895-8032-50E9B82DC660}" presName="nodeText" presStyleLbl="bgAccFollowNode1" presStyleIdx="2" presStyleCnt="4">
        <dgm:presLayoutVars>
          <dgm:bulletEnabled val="1"/>
        </dgm:presLayoutVars>
      </dgm:prSet>
      <dgm:spPr/>
    </dgm:pt>
    <dgm:pt modelId="{AE0D8C86-9023-A341-8B5D-1F24329CE188}" type="pres">
      <dgm:prSet presAssocID="{73DD64E9-C62A-44E1-AF49-CCAF48E34793}" presName="sibTrans" presStyleCnt="0"/>
      <dgm:spPr/>
    </dgm:pt>
    <dgm:pt modelId="{2535DEAA-7663-4D41-B423-16FCCE49250C}" type="pres">
      <dgm:prSet presAssocID="{CFDA85C4-2183-46B6-AF39-7B16A96073D9}" presName="compositeNode" presStyleCnt="0">
        <dgm:presLayoutVars>
          <dgm:bulletEnabled val="1"/>
        </dgm:presLayoutVars>
      </dgm:prSet>
      <dgm:spPr/>
    </dgm:pt>
    <dgm:pt modelId="{27C131F1-F4AC-0042-A4C3-8BE99CDDC8B5}" type="pres">
      <dgm:prSet presAssocID="{CFDA85C4-2183-46B6-AF39-7B16A96073D9}" presName="bgRect" presStyleLbl="bgAccFollowNode1" presStyleIdx="3" presStyleCnt="4"/>
      <dgm:spPr/>
    </dgm:pt>
    <dgm:pt modelId="{47598D8D-E328-4245-B73A-610367746A51}" type="pres">
      <dgm:prSet presAssocID="{AC9017CF-4AE8-4ACB-8233-61385B387145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7D54B602-598B-164B-9EB2-D9F7373F759A}" type="pres">
      <dgm:prSet presAssocID="{CFDA85C4-2183-46B6-AF39-7B16A96073D9}" presName="bottomLine" presStyleLbl="alignNode1" presStyleIdx="7" presStyleCnt="8">
        <dgm:presLayoutVars/>
      </dgm:prSet>
      <dgm:spPr/>
    </dgm:pt>
    <dgm:pt modelId="{4252F899-FC2D-244A-860C-4D4AEC5554B2}" type="pres">
      <dgm:prSet presAssocID="{CFDA85C4-2183-46B6-AF39-7B16A96073D9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AF93180B-BA5B-BF48-A6E4-FE20282B8B8F}" type="presOf" srcId="{CFDA85C4-2183-46B6-AF39-7B16A96073D9}" destId="{4252F899-FC2D-244A-860C-4D4AEC5554B2}" srcOrd="1" destOrd="0" presId="urn:microsoft.com/office/officeart/2016/7/layout/BasicLinearProcessNumbered"/>
    <dgm:cxn modelId="{54C5FF14-A2A4-42DD-80A0-7A9D152C2FA5}" srcId="{9678DC16-D5BC-4CDA-8CBB-66C19045FA1E}" destId="{CFDA85C4-2183-46B6-AF39-7B16A96073D9}" srcOrd="3" destOrd="0" parTransId="{15BD60E3-795E-4EE7-BC45-4219AC77A0F1}" sibTransId="{AC9017CF-4AE8-4ACB-8233-61385B387145}"/>
    <dgm:cxn modelId="{6E0E512A-AA50-DE41-BD84-91606DCF8292}" type="presOf" srcId="{726CE201-0967-474E-A5EE-979DBC8B4EE6}" destId="{B69DBF15-8480-C548-AA1E-3A86D29122AC}" srcOrd="0" destOrd="0" presId="urn:microsoft.com/office/officeart/2016/7/layout/BasicLinearProcessNumbered"/>
    <dgm:cxn modelId="{8924B131-E285-994E-8733-C0164F87F2DC}" type="presOf" srcId="{CFDA85C4-2183-46B6-AF39-7B16A96073D9}" destId="{27C131F1-F4AC-0042-A4C3-8BE99CDDC8B5}" srcOrd="0" destOrd="0" presId="urn:microsoft.com/office/officeart/2016/7/layout/BasicLinearProcessNumbered"/>
    <dgm:cxn modelId="{84405A32-6731-B949-A6B9-DF3DFB989B23}" type="presOf" srcId="{93E9254D-DB7A-412E-8D8E-286EF781CD23}" destId="{68378148-1E19-9E4C-A0C8-4AC1B84A07A4}" srcOrd="0" destOrd="0" presId="urn:microsoft.com/office/officeart/2016/7/layout/BasicLinearProcessNumbered"/>
    <dgm:cxn modelId="{F40F8B3A-2DA1-4860-A99F-2FBFA1FB0CB7}" srcId="{9678DC16-D5BC-4CDA-8CBB-66C19045FA1E}" destId="{93E9254D-DB7A-412E-8D8E-286EF781CD23}" srcOrd="0" destOrd="0" parTransId="{EA672EB1-DA98-4F3D-8EB2-5DFBBA70A633}" sibTransId="{DE13B0BE-8552-4417-BD31-B8ECA4B9BCE6}"/>
    <dgm:cxn modelId="{B1BB433C-5392-4327-A87F-8692EBAA5129}" srcId="{9678DC16-D5BC-4CDA-8CBB-66C19045FA1E}" destId="{51CBF7C6-403E-4C55-ABCB-D379A0670110}" srcOrd="1" destOrd="0" parTransId="{95A41755-753D-42FA-819B-EB3A6CD9D7CF}" sibTransId="{726CE201-0967-474E-A5EE-979DBC8B4EE6}"/>
    <dgm:cxn modelId="{4C8F2C45-79FF-0140-9359-171096BC1320}" type="presOf" srcId="{DE13B0BE-8552-4417-BD31-B8ECA4B9BCE6}" destId="{B735CE10-4B1B-5441-9EF0-5735063FA0EA}" srcOrd="0" destOrd="0" presId="urn:microsoft.com/office/officeart/2016/7/layout/BasicLinearProcessNumbered"/>
    <dgm:cxn modelId="{1269D04D-ECA8-6E49-95B5-FDE7CEDC924D}" type="presOf" srcId="{D0B6D9B3-2C4C-4895-8032-50E9B82DC660}" destId="{2DCD3B44-04EA-C740-AB4E-7CDBE2D48354}" srcOrd="1" destOrd="0" presId="urn:microsoft.com/office/officeart/2016/7/layout/BasicLinearProcessNumbered"/>
    <dgm:cxn modelId="{38EE955F-4CDD-2B42-B0B8-EA88549EB21C}" type="presOf" srcId="{D0B6D9B3-2C4C-4895-8032-50E9B82DC660}" destId="{D8070417-82D7-DA44-9AC2-AFE1F6E922F2}" srcOrd="0" destOrd="0" presId="urn:microsoft.com/office/officeart/2016/7/layout/BasicLinearProcessNumbered"/>
    <dgm:cxn modelId="{5811975F-5697-F34D-8CEB-4C360A9864EC}" type="presOf" srcId="{93E9254D-DB7A-412E-8D8E-286EF781CD23}" destId="{63CAA819-966F-DD49-AE9F-059B006AEFA3}" srcOrd="1" destOrd="0" presId="urn:microsoft.com/office/officeart/2016/7/layout/BasicLinearProcessNumbered"/>
    <dgm:cxn modelId="{7BB2A76B-21DD-C544-A42C-3E6635B988A1}" type="presOf" srcId="{73DD64E9-C62A-44E1-AF49-CCAF48E34793}" destId="{0ECC509E-77AB-E64E-9AD4-5D4FB52876DF}" srcOrd="0" destOrd="0" presId="urn:microsoft.com/office/officeart/2016/7/layout/BasicLinearProcessNumbered"/>
    <dgm:cxn modelId="{C1CC8971-8E97-4B7A-BF79-66987A0FA439}" srcId="{9678DC16-D5BC-4CDA-8CBB-66C19045FA1E}" destId="{D0B6D9B3-2C4C-4895-8032-50E9B82DC660}" srcOrd="2" destOrd="0" parTransId="{41AD6F72-5045-40F6-97EF-0CF38D0E0924}" sibTransId="{73DD64E9-C62A-44E1-AF49-CCAF48E34793}"/>
    <dgm:cxn modelId="{7ED6FE8E-50F4-6647-B464-263A11D6B69A}" type="presOf" srcId="{AC9017CF-4AE8-4ACB-8233-61385B387145}" destId="{47598D8D-E328-4245-B73A-610367746A51}" srcOrd="0" destOrd="0" presId="urn:microsoft.com/office/officeart/2016/7/layout/BasicLinearProcessNumbered"/>
    <dgm:cxn modelId="{4D554590-16BC-B14D-93ED-6D8CC611685C}" type="presOf" srcId="{9678DC16-D5BC-4CDA-8CBB-66C19045FA1E}" destId="{0F766EFB-8045-0E4F-9F92-05B5C592DF0E}" srcOrd="0" destOrd="0" presId="urn:microsoft.com/office/officeart/2016/7/layout/BasicLinearProcessNumbered"/>
    <dgm:cxn modelId="{25D00ACC-95AD-5D49-85D8-BE8B01E30E91}" type="presOf" srcId="{51CBF7C6-403E-4C55-ABCB-D379A0670110}" destId="{7C3C7A46-A0D7-E343-BC05-6F1DB10BADD2}" srcOrd="1" destOrd="0" presId="urn:microsoft.com/office/officeart/2016/7/layout/BasicLinearProcessNumbered"/>
    <dgm:cxn modelId="{DF8381D1-57FF-5142-9774-0454A8EB058B}" type="presOf" srcId="{51CBF7C6-403E-4C55-ABCB-D379A0670110}" destId="{AE63ABAE-00D9-584C-A07A-24A211AA1BE1}" srcOrd="0" destOrd="0" presId="urn:microsoft.com/office/officeart/2016/7/layout/BasicLinearProcessNumbered"/>
    <dgm:cxn modelId="{977CE04F-F3A6-6E46-8174-C9B12CBDA546}" type="presParOf" srcId="{0F766EFB-8045-0E4F-9F92-05B5C592DF0E}" destId="{23E05402-11DB-FD4E-8A5D-214EFD32C527}" srcOrd="0" destOrd="0" presId="urn:microsoft.com/office/officeart/2016/7/layout/BasicLinearProcessNumbered"/>
    <dgm:cxn modelId="{53ECCD2C-3FF9-FA40-9069-44740CA5227E}" type="presParOf" srcId="{23E05402-11DB-FD4E-8A5D-214EFD32C527}" destId="{68378148-1E19-9E4C-A0C8-4AC1B84A07A4}" srcOrd="0" destOrd="0" presId="urn:microsoft.com/office/officeart/2016/7/layout/BasicLinearProcessNumbered"/>
    <dgm:cxn modelId="{A2826422-E60C-944B-A8DE-663CC169C9E0}" type="presParOf" srcId="{23E05402-11DB-FD4E-8A5D-214EFD32C527}" destId="{B735CE10-4B1B-5441-9EF0-5735063FA0EA}" srcOrd="1" destOrd="0" presId="urn:microsoft.com/office/officeart/2016/7/layout/BasicLinearProcessNumbered"/>
    <dgm:cxn modelId="{36C64FEE-059A-794E-A6BC-543F53446254}" type="presParOf" srcId="{23E05402-11DB-FD4E-8A5D-214EFD32C527}" destId="{804E6A19-2F77-3E4C-B057-012B066FC05C}" srcOrd="2" destOrd="0" presId="urn:microsoft.com/office/officeart/2016/7/layout/BasicLinearProcessNumbered"/>
    <dgm:cxn modelId="{0D0DFF56-9C03-9142-B347-B1ED82973880}" type="presParOf" srcId="{23E05402-11DB-FD4E-8A5D-214EFD32C527}" destId="{63CAA819-966F-DD49-AE9F-059B006AEFA3}" srcOrd="3" destOrd="0" presId="urn:microsoft.com/office/officeart/2016/7/layout/BasicLinearProcessNumbered"/>
    <dgm:cxn modelId="{68B7B03D-6EAC-6E4E-A0F0-F34E61A30E01}" type="presParOf" srcId="{0F766EFB-8045-0E4F-9F92-05B5C592DF0E}" destId="{73F2B7D9-4B67-3D4B-8439-685ECE612BD6}" srcOrd="1" destOrd="0" presId="urn:microsoft.com/office/officeart/2016/7/layout/BasicLinearProcessNumbered"/>
    <dgm:cxn modelId="{88C0FACE-E038-3F4B-B6EB-F419C0163B36}" type="presParOf" srcId="{0F766EFB-8045-0E4F-9F92-05B5C592DF0E}" destId="{65B393C8-6895-6F48-98EC-54E9B8539598}" srcOrd="2" destOrd="0" presId="urn:microsoft.com/office/officeart/2016/7/layout/BasicLinearProcessNumbered"/>
    <dgm:cxn modelId="{E8DACB13-7300-7F4E-A734-2E1189F9FDCC}" type="presParOf" srcId="{65B393C8-6895-6F48-98EC-54E9B8539598}" destId="{AE63ABAE-00D9-584C-A07A-24A211AA1BE1}" srcOrd="0" destOrd="0" presId="urn:microsoft.com/office/officeart/2016/7/layout/BasicLinearProcessNumbered"/>
    <dgm:cxn modelId="{86F87D22-FD90-BF4E-BA39-E2A515F9F24E}" type="presParOf" srcId="{65B393C8-6895-6F48-98EC-54E9B8539598}" destId="{B69DBF15-8480-C548-AA1E-3A86D29122AC}" srcOrd="1" destOrd="0" presId="urn:microsoft.com/office/officeart/2016/7/layout/BasicLinearProcessNumbered"/>
    <dgm:cxn modelId="{B50CF3D8-58F1-8F49-9D3C-63DE2C0962A9}" type="presParOf" srcId="{65B393C8-6895-6F48-98EC-54E9B8539598}" destId="{16CD11FF-1ADC-0C43-8555-3F0FE667F69F}" srcOrd="2" destOrd="0" presId="urn:microsoft.com/office/officeart/2016/7/layout/BasicLinearProcessNumbered"/>
    <dgm:cxn modelId="{3ABF63D9-85A7-9C4B-A8FC-219141C8DAD0}" type="presParOf" srcId="{65B393C8-6895-6F48-98EC-54E9B8539598}" destId="{7C3C7A46-A0D7-E343-BC05-6F1DB10BADD2}" srcOrd="3" destOrd="0" presId="urn:microsoft.com/office/officeart/2016/7/layout/BasicLinearProcessNumbered"/>
    <dgm:cxn modelId="{3A7B0F09-8580-E24F-B235-73F56A0DC3D4}" type="presParOf" srcId="{0F766EFB-8045-0E4F-9F92-05B5C592DF0E}" destId="{AFB9ED0B-90B2-B84A-A507-AC6D5C32833A}" srcOrd="3" destOrd="0" presId="urn:microsoft.com/office/officeart/2016/7/layout/BasicLinearProcessNumbered"/>
    <dgm:cxn modelId="{F4FBFF9D-3074-1947-9430-A959D2331AE0}" type="presParOf" srcId="{0F766EFB-8045-0E4F-9F92-05B5C592DF0E}" destId="{1A249A4D-CBAD-524B-95D8-285C3D24D451}" srcOrd="4" destOrd="0" presId="urn:microsoft.com/office/officeart/2016/7/layout/BasicLinearProcessNumbered"/>
    <dgm:cxn modelId="{9D0222D7-1288-A542-B66A-22B01E290F29}" type="presParOf" srcId="{1A249A4D-CBAD-524B-95D8-285C3D24D451}" destId="{D8070417-82D7-DA44-9AC2-AFE1F6E922F2}" srcOrd="0" destOrd="0" presId="urn:microsoft.com/office/officeart/2016/7/layout/BasicLinearProcessNumbered"/>
    <dgm:cxn modelId="{9A1CE701-0013-C046-8093-C0DE3E799B2D}" type="presParOf" srcId="{1A249A4D-CBAD-524B-95D8-285C3D24D451}" destId="{0ECC509E-77AB-E64E-9AD4-5D4FB52876DF}" srcOrd="1" destOrd="0" presId="urn:microsoft.com/office/officeart/2016/7/layout/BasicLinearProcessNumbered"/>
    <dgm:cxn modelId="{F6FE6FCA-085F-6046-9B2E-875413636E83}" type="presParOf" srcId="{1A249A4D-CBAD-524B-95D8-285C3D24D451}" destId="{89FD1448-1061-2F42-93C2-F790BEB9D9B5}" srcOrd="2" destOrd="0" presId="urn:microsoft.com/office/officeart/2016/7/layout/BasicLinearProcessNumbered"/>
    <dgm:cxn modelId="{83A48F43-F16E-B744-BCE4-8CE3A4D5076A}" type="presParOf" srcId="{1A249A4D-CBAD-524B-95D8-285C3D24D451}" destId="{2DCD3B44-04EA-C740-AB4E-7CDBE2D48354}" srcOrd="3" destOrd="0" presId="urn:microsoft.com/office/officeart/2016/7/layout/BasicLinearProcessNumbered"/>
    <dgm:cxn modelId="{D964877C-C1ED-874E-BEC0-33FD8832F287}" type="presParOf" srcId="{0F766EFB-8045-0E4F-9F92-05B5C592DF0E}" destId="{AE0D8C86-9023-A341-8B5D-1F24329CE188}" srcOrd="5" destOrd="0" presId="urn:microsoft.com/office/officeart/2016/7/layout/BasicLinearProcessNumbered"/>
    <dgm:cxn modelId="{46F6BA2B-D344-F246-9C7F-A9EF342F30F5}" type="presParOf" srcId="{0F766EFB-8045-0E4F-9F92-05B5C592DF0E}" destId="{2535DEAA-7663-4D41-B423-16FCCE49250C}" srcOrd="6" destOrd="0" presId="urn:microsoft.com/office/officeart/2016/7/layout/BasicLinearProcessNumbered"/>
    <dgm:cxn modelId="{5BA76319-0BD7-534E-9604-513E82C30E7B}" type="presParOf" srcId="{2535DEAA-7663-4D41-B423-16FCCE49250C}" destId="{27C131F1-F4AC-0042-A4C3-8BE99CDDC8B5}" srcOrd="0" destOrd="0" presId="urn:microsoft.com/office/officeart/2016/7/layout/BasicLinearProcessNumbered"/>
    <dgm:cxn modelId="{F56E43D7-5F9B-CE4E-9BF3-0B8FF6C0FCC2}" type="presParOf" srcId="{2535DEAA-7663-4D41-B423-16FCCE49250C}" destId="{47598D8D-E328-4245-B73A-610367746A51}" srcOrd="1" destOrd="0" presId="urn:microsoft.com/office/officeart/2016/7/layout/BasicLinearProcessNumbered"/>
    <dgm:cxn modelId="{66382B50-6BE8-AB4A-AC33-510DC6F4B7CE}" type="presParOf" srcId="{2535DEAA-7663-4D41-B423-16FCCE49250C}" destId="{7D54B602-598B-164B-9EB2-D9F7373F759A}" srcOrd="2" destOrd="0" presId="urn:microsoft.com/office/officeart/2016/7/layout/BasicLinearProcessNumbered"/>
    <dgm:cxn modelId="{67E0DB3B-7EF5-BC4C-9EFF-E8DD84BCF434}" type="presParOf" srcId="{2535DEAA-7663-4D41-B423-16FCCE49250C}" destId="{4252F899-FC2D-244A-860C-4D4AEC5554B2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17065D-AF6F-4ED2-867B-EA186A9105E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43095E-3586-47DD-A7AD-D27E613F44AE}">
      <dgm:prSet/>
      <dgm:spPr/>
      <dgm:t>
        <a:bodyPr/>
        <a:lstStyle/>
        <a:p>
          <a:r>
            <a:rPr lang="en-US" dirty="0"/>
            <a:t>FY2027: $15M Tier 3 Override funds operations, recurring capital, and building maintenance</a:t>
          </a:r>
        </a:p>
        <a:p>
          <a:r>
            <a:rPr lang="en-US" dirty="0"/>
            <a:t>	$2.3M trash funding secures curbside collection through FY2031</a:t>
          </a:r>
        </a:p>
        <a:p>
          <a:r>
            <a:rPr lang="en-US" dirty="0"/>
            <a:t>	Capital Stabilization Captures unused capital appropriations</a:t>
          </a:r>
        </a:p>
      </dgm:t>
    </dgm:pt>
    <dgm:pt modelId="{0D44C343-D36E-4E1D-8228-CADF8BC89C1A}" type="parTrans" cxnId="{61017BAB-A1A6-47FB-AB66-4A41BFEF5493}">
      <dgm:prSet/>
      <dgm:spPr/>
      <dgm:t>
        <a:bodyPr/>
        <a:lstStyle/>
        <a:p>
          <a:endParaRPr lang="en-US"/>
        </a:p>
      </dgm:t>
    </dgm:pt>
    <dgm:pt modelId="{A5ED69B2-4D79-4B11-8D15-5FEFB20AA260}" type="sibTrans" cxnId="{61017BAB-A1A6-47FB-AB66-4A41BFEF5493}">
      <dgm:prSet/>
      <dgm:spPr/>
      <dgm:t>
        <a:bodyPr/>
        <a:lstStyle/>
        <a:p>
          <a:endParaRPr lang="en-US"/>
        </a:p>
      </dgm:t>
    </dgm:pt>
    <dgm:pt modelId="{69D3A3A5-2E0A-43B8-9D18-967A23809E43}">
      <dgm:prSet/>
      <dgm:spPr/>
      <dgm:t>
        <a:bodyPr/>
        <a:lstStyle/>
        <a:p>
          <a:r>
            <a:rPr lang="en-US"/>
            <a:t>FY2028: Continue MOU levy drawdowns with quarterly reporting.</a:t>
          </a:r>
        </a:p>
      </dgm:t>
    </dgm:pt>
    <dgm:pt modelId="{03A817AB-3903-4A5D-A0B6-FC108F4CA731}" type="parTrans" cxnId="{F6B1D7AF-0772-4405-83C1-5AAE1E75DB20}">
      <dgm:prSet/>
      <dgm:spPr/>
      <dgm:t>
        <a:bodyPr/>
        <a:lstStyle/>
        <a:p>
          <a:endParaRPr lang="en-US"/>
        </a:p>
      </dgm:t>
    </dgm:pt>
    <dgm:pt modelId="{5F258FF1-3F7C-4AA7-B066-194EF8841B08}" type="sibTrans" cxnId="{F6B1D7AF-0772-4405-83C1-5AAE1E75DB20}">
      <dgm:prSet/>
      <dgm:spPr/>
      <dgm:t>
        <a:bodyPr/>
        <a:lstStyle/>
        <a:p>
          <a:endParaRPr lang="en-US"/>
        </a:p>
      </dgm:t>
    </dgm:pt>
    <dgm:pt modelId="{CE4D727A-21D2-4559-83AF-2DE77F42C21B}">
      <dgm:prSet/>
      <dgm:spPr/>
      <dgm:t>
        <a:bodyPr/>
        <a:lstStyle/>
        <a:p>
          <a:r>
            <a:rPr lang="en-US"/>
            <a:t>FY2029: Final override year; deferred maintenance reduced and reserves strengthened.</a:t>
          </a:r>
        </a:p>
      </dgm:t>
    </dgm:pt>
    <dgm:pt modelId="{388BCABF-9FD9-4A05-ACA2-A83D5F006224}" type="parTrans" cxnId="{924E7FE9-F4D0-43BF-8093-CF7EF1C6CDC2}">
      <dgm:prSet/>
      <dgm:spPr/>
      <dgm:t>
        <a:bodyPr/>
        <a:lstStyle/>
        <a:p>
          <a:endParaRPr lang="en-US"/>
        </a:p>
      </dgm:t>
    </dgm:pt>
    <dgm:pt modelId="{BA45A1BA-254E-47DC-BD0B-82CBAF226B85}" type="sibTrans" cxnId="{924E7FE9-F4D0-43BF-8093-CF7EF1C6CDC2}">
      <dgm:prSet/>
      <dgm:spPr/>
      <dgm:t>
        <a:bodyPr/>
        <a:lstStyle/>
        <a:p>
          <a:endParaRPr lang="en-US"/>
        </a:p>
      </dgm:t>
    </dgm:pt>
    <dgm:pt modelId="{2CFF1F85-4C44-A346-8E46-90742E47B442}" type="pres">
      <dgm:prSet presAssocID="{6717065D-AF6F-4ED2-867B-EA186A9105E2}" presName="linear" presStyleCnt="0">
        <dgm:presLayoutVars>
          <dgm:animLvl val="lvl"/>
          <dgm:resizeHandles val="exact"/>
        </dgm:presLayoutVars>
      </dgm:prSet>
      <dgm:spPr/>
    </dgm:pt>
    <dgm:pt modelId="{4B2A77CE-2C05-CA4A-BF4A-78C2C7E141FF}" type="pres">
      <dgm:prSet presAssocID="{6643095E-3586-47DD-A7AD-D27E613F44A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8949B05-D600-114A-A9E8-5589BD6D9FD8}" type="pres">
      <dgm:prSet presAssocID="{A5ED69B2-4D79-4B11-8D15-5FEFB20AA260}" presName="spacer" presStyleCnt="0"/>
      <dgm:spPr/>
    </dgm:pt>
    <dgm:pt modelId="{B65883FF-2CCA-F946-A35B-724533EF7893}" type="pres">
      <dgm:prSet presAssocID="{69D3A3A5-2E0A-43B8-9D18-967A23809E4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B8340DA-4E23-ED4D-9381-F77FF71942AC}" type="pres">
      <dgm:prSet presAssocID="{5F258FF1-3F7C-4AA7-B066-194EF8841B08}" presName="spacer" presStyleCnt="0"/>
      <dgm:spPr/>
    </dgm:pt>
    <dgm:pt modelId="{45795393-1324-4C48-9F0A-2B433914630C}" type="pres">
      <dgm:prSet presAssocID="{CE4D727A-21D2-4559-83AF-2DE77F42C21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967AE05-79D0-9047-9872-51CDFD5F78AB}" type="presOf" srcId="{6643095E-3586-47DD-A7AD-D27E613F44AE}" destId="{4B2A77CE-2C05-CA4A-BF4A-78C2C7E141FF}" srcOrd="0" destOrd="0" presId="urn:microsoft.com/office/officeart/2005/8/layout/vList2"/>
    <dgm:cxn modelId="{4D1D416F-30D4-0249-8FB5-1A14D97D31A3}" type="presOf" srcId="{6717065D-AF6F-4ED2-867B-EA186A9105E2}" destId="{2CFF1F85-4C44-A346-8E46-90742E47B442}" srcOrd="0" destOrd="0" presId="urn:microsoft.com/office/officeart/2005/8/layout/vList2"/>
    <dgm:cxn modelId="{9F9B9270-756C-5B46-AD95-A85E97C95E93}" type="presOf" srcId="{CE4D727A-21D2-4559-83AF-2DE77F42C21B}" destId="{45795393-1324-4C48-9F0A-2B433914630C}" srcOrd="0" destOrd="0" presId="urn:microsoft.com/office/officeart/2005/8/layout/vList2"/>
    <dgm:cxn modelId="{61017BAB-A1A6-47FB-AB66-4A41BFEF5493}" srcId="{6717065D-AF6F-4ED2-867B-EA186A9105E2}" destId="{6643095E-3586-47DD-A7AD-D27E613F44AE}" srcOrd="0" destOrd="0" parTransId="{0D44C343-D36E-4E1D-8228-CADF8BC89C1A}" sibTransId="{A5ED69B2-4D79-4B11-8D15-5FEFB20AA260}"/>
    <dgm:cxn modelId="{F6B1D7AF-0772-4405-83C1-5AAE1E75DB20}" srcId="{6717065D-AF6F-4ED2-867B-EA186A9105E2}" destId="{69D3A3A5-2E0A-43B8-9D18-967A23809E43}" srcOrd="1" destOrd="0" parTransId="{03A817AB-3903-4A5D-A0B6-FC108F4CA731}" sibTransId="{5F258FF1-3F7C-4AA7-B066-194EF8841B08}"/>
    <dgm:cxn modelId="{924E7FE9-F4D0-43BF-8093-CF7EF1C6CDC2}" srcId="{6717065D-AF6F-4ED2-867B-EA186A9105E2}" destId="{CE4D727A-21D2-4559-83AF-2DE77F42C21B}" srcOrd="2" destOrd="0" parTransId="{388BCABF-9FD9-4A05-ACA2-A83D5F006224}" sibTransId="{BA45A1BA-254E-47DC-BD0B-82CBAF226B85}"/>
    <dgm:cxn modelId="{ADFAC5F3-481D-674E-9DCF-A6F116E0B583}" type="presOf" srcId="{69D3A3A5-2E0A-43B8-9D18-967A23809E43}" destId="{B65883FF-2CCA-F946-A35B-724533EF7893}" srcOrd="0" destOrd="0" presId="urn:microsoft.com/office/officeart/2005/8/layout/vList2"/>
    <dgm:cxn modelId="{92382174-5522-8549-8473-3101536D7ADC}" type="presParOf" srcId="{2CFF1F85-4C44-A346-8E46-90742E47B442}" destId="{4B2A77CE-2C05-CA4A-BF4A-78C2C7E141FF}" srcOrd="0" destOrd="0" presId="urn:microsoft.com/office/officeart/2005/8/layout/vList2"/>
    <dgm:cxn modelId="{5FA85ADF-AA3C-4641-BB85-51EC03D2C1C1}" type="presParOf" srcId="{2CFF1F85-4C44-A346-8E46-90742E47B442}" destId="{C8949B05-D600-114A-A9E8-5589BD6D9FD8}" srcOrd="1" destOrd="0" presId="urn:microsoft.com/office/officeart/2005/8/layout/vList2"/>
    <dgm:cxn modelId="{52549212-8CA6-B04D-B32A-256328CA2B7D}" type="presParOf" srcId="{2CFF1F85-4C44-A346-8E46-90742E47B442}" destId="{B65883FF-2CCA-F946-A35B-724533EF7893}" srcOrd="2" destOrd="0" presId="urn:microsoft.com/office/officeart/2005/8/layout/vList2"/>
    <dgm:cxn modelId="{88F0E0E2-5E83-684A-8484-3323D1DE10BE}" type="presParOf" srcId="{2CFF1F85-4C44-A346-8E46-90742E47B442}" destId="{5B8340DA-4E23-ED4D-9381-F77FF71942AC}" srcOrd="3" destOrd="0" presId="urn:microsoft.com/office/officeart/2005/8/layout/vList2"/>
    <dgm:cxn modelId="{EF1165FF-DBA5-F749-9E62-C90D55CCC3D7}" type="presParOf" srcId="{2CFF1F85-4C44-A346-8E46-90742E47B442}" destId="{45795393-1324-4C48-9F0A-2B433914630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805291-0D59-49CD-8E40-89991C4CC06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AA9A87D-C3CB-445E-A4B7-87E2D7C23566}">
      <dgm:prSet/>
      <dgm:spPr/>
      <dgm:t>
        <a:bodyPr/>
        <a:lstStyle/>
        <a:p>
          <a:r>
            <a:rPr lang="en-US"/>
            <a:t>FY2030: Operations stabilized; improved ability to absorb inflation.</a:t>
          </a:r>
        </a:p>
      </dgm:t>
    </dgm:pt>
    <dgm:pt modelId="{C38400AB-F40B-46F3-A1B9-D0F03DC53A5E}" type="parTrans" cxnId="{11E1DB9F-4AC6-4124-9D65-B9E740D92249}">
      <dgm:prSet/>
      <dgm:spPr/>
      <dgm:t>
        <a:bodyPr/>
        <a:lstStyle/>
        <a:p>
          <a:endParaRPr lang="en-US"/>
        </a:p>
      </dgm:t>
    </dgm:pt>
    <dgm:pt modelId="{5FA98AD7-B1FE-48A8-9701-20CDD943D964}" type="sibTrans" cxnId="{11E1DB9F-4AC6-4124-9D65-B9E740D92249}">
      <dgm:prSet/>
      <dgm:spPr/>
      <dgm:t>
        <a:bodyPr/>
        <a:lstStyle/>
        <a:p>
          <a:endParaRPr lang="en-US"/>
        </a:p>
      </dgm:t>
    </dgm:pt>
    <dgm:pt modelId="{A25576E8-C0AA-433B-B943-CCB67B684FEE}">
      <dgm:prSet/>
      <dgm:spPr/>
      <dgm:t>
        <a:bodyPr/>
        <a:lstStyle/>
        <a:p>
          <a:r>
            <a:rPr lang="en-US"/>
            <a:t>FY2031: Decision point—continue trash override or adopt user-fee model.</a:t>
          </a:r>
        </a:p>
      </dgm:t>
    </dgm:pt>
    <dgm:pt modelId="{2263ACD9-C9CC-4AB0-88A8-4227E6E55393}" type="parTrans" cxnId="{3D7F422A-586A-4D2A-B172-78CA5ABE0E8B}">
      <dgm:prSet/>
      <dgm:spPr/>
      <dgm:t>
        <a:bodyPr/>
        <a:lstStyle/>
        <a:p>
          <a:endParaRPr lang="en-US"/>
        </a:p>
      </dgm:t>
    </dgm:pt>
    <dgm:pt modelId="{6BC798AD-781B-47E3-82A0-B5CB8020E190}" type="sibTrans" cxnId="{3D7F422A-586A-4D2A-B172-78CA5ABE0E8B}">
      <dgm:prSet/>
      <dgm:spPr/>
      <dgm:t>
        <a:bodyPr/>
        <a:lstStyle/>
        <a:p>
          <a:endParaRPr lang="en-US"/>
        </a:p>
      </dgm:t>
    </dgm:pt>
    <dgm:pt modelId="{D38A789C-AA49-4619-BB3E-3AAE4307579E}">
      <dgm:prSet/>
      <dgm:spPr/>
      <dgm:t>
        <a:bodyPr/>
        <a:lstStyle/>
        <a:p>
          <a:r>
            <a:rPr lang="en-US"/>
            <a:t>FY2032: Approximately $1M debt exclusions expire.</a:t>
          </a:r>
        </a:p>
      </dgm:t>
    </dgm:pt>
    <dgm:pt modelId="{47EDA2FF-14AA-4387-A021-0C78CCA58612}" type="parTrans" cxnId="{FB8C395A-5B54-42AB-A8D8-0B93EDBB4716}">
      <dgm:prSet/>
      <dgm:spPr/>
      <dgm:t>
        <a:bodyPr/>
        <a:lstStyle/>
        <a:p>
          <a:endParaRPr lang="en-US"/>
        </a:p>
      </dgm:t>
    </dgm:pt>
    <dgm:pt modelId="{4742F7F7-B7F7-4F63-B295-BFCE8D53416E}" type="sibTrans" cxnId="{FB8C395A-5B54-42AB-A8D8-0B93EDBB4716}">
      <dgm:prSet/>
      <dgm:spPr/>
      <dgm:t>
        <a:bodyPr/>
        <a:lstStyle/>
        <a:p>
          <a:endParaRPr lang="en-US"/>
        </a:p>
      </dgm:t>
    </dgm:pt>
    <dgm:pt modelId="{2A666DAB-919B-4963-A909-433B2855F149}">
      <dgm:prSet/>
      <dgm:spPr/>
      <dgm:t>
        <a:bodyPr/>
        <a:lstStyle/>
        <a:p>
          <a:r>
            <a:rPr lang="en-US"/>
            <a:t>FY2035: Approximately $2.4M additional debt service expires.</a:t>
          </a:r>
        </a:p>
      </dgm:t>
    </dgm:pt>
    <dgm:pt modelId="{CD82094C-5047-433D-BCCA-85F2393CE5CB}" type="parTrans" cxnId="{1EAE90B3-D4DB-44DC-9DE6-E4FBA6D0AABC}">
      <dgm:prSet/>
      <dgm:spPr/>
      <dgm:t>
        <a:bodyPr/>
        <a:lstStyle/>
        <a:p>
          <a:endParaRPr lang="en-US"/>
        </a:p>
      </dgm:t>
    </dgm:pt>
    <dgm:pt modelId="{09740748-0B17-4554-981C-8A5F71C1D049}" type="sibTrans" cxnId="{1EAE90B3-D4DB-44DC-9DE6-E4FBA6D0AABC}">
      <dgm:prSet/>
      <dgm:spPr/>
      <dgm:t>
        <a:bodyPr/>
        <a:lstStyle/>
        <a:p>
          <a:endParaRPr lang="en-US"/>
        </a:p>
      </dgm:t>
    </dgm:pt>
    <dgm:pt modelId="{36263213-199B-4B32-A798-19239D42F281}">
      <dgm:prSet/>
      <dgm:spPr/>
      <dgm:t>
        <a:bodyPr/>
        <a:lstStyle/>
        <a:p>
          <a:r>
            <a:rPr lang="en-US"/>
            <a:t>FY2036: Pension fully funded; recommend redirecting ~65% of pension appropriation to OPEB.</a:t>
          </a:r>
        </a:p>
      </dgm:t>
    </dgm:pt>
    <dgm:pt modelId="{A42EE75B-A028-4C7A-BF6E-8D3720843D3B}" type="parTrans" cxnId="{6D5161F3-FEDA-419A-A2DD-47B87DDB7CDD}">
      <dgm:prSet/>
      <dgm:spPr/>
      <dgm:t>
        <a:bodyPr/>
        <a:lstStyle/>
        <a:p>
          <a:endParaRPr lang="en-US"/>
        </a:p>
      </dgm:t>
    </dgm:pt>
    <dgm:pt modelId="{ED2E92B4-FA35-4BE9-8095-85D18CBDE4EE}" type="sibTrans" cxnId="{6D5161F3-FEDA-419A-A2DD-47B87DDB7CDD}">
      <dgm:prSet/>
      <dgm:spPr/>
      <dgm:t>
        <a:bodyPr/>
        <a:lstStyle/>
        <a:p>
          <a:endParaRPr lang="en-US"/>
        </a:p>
      </dgm:t>
    </dgm:pt>
    <dgm:pt modelId="{C2C63ABD-C275-9144-A9BA-7834CC4AD551}" type="pres">
      <dgm:prSet presAssocID="{7D805291-0D59-49CD-8E40-89991C4CC06C}" presName="linear" presStyleCnt="0">
        <dgm:presLayoutVars>
          <dgm:animLvl val="lvl"/>
          <dgm:resizeHandles val="exact"/>
        </dgm:presLayoutVars>
      </dgm:prSet>
      <dgm:spPr/>
    </dgm:pt>
    <dgm:pt modelId="{DF750735-D263-A943-B8C3-FD16D9E022C8}" type="pres">
      <dgm:prSet presAssocID="{3AA9A87D-C3CB-445E-A4B7-87E2D7C2356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FEF689F-1882-8C4A-9C1D-80BF457C45D1}" type="pres">
      <dgm:prSet presAssocID="{5FA98AD7-B1FE-48A8-9701-20CDD943D964}" presName="spacer" presStyleCnt="0"/>
      <dgm:spPr/>
    </dgm:pt>
    <dgm:pt modelId="{D62396BD-8F4C-A44A-8793-B8005E3C7561}" type="pres">
      <dgm:prSet presAssocID="{A25576E8-C0AA-433B-B943-CCB67B684FE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412E908-6CDC-8C4E-B883-3EF32ABAFA5B}" type="pres">
      <dgm:prSet presAssocID="{6BC798AD-781B-47E3-82A0-B5CB8020E190}" presName="spacer" presStyleCnt="0"/>
      <dgm:spPr/>
    </dgm:pt>
    <dgm:pt modelId="{D49E92B8-CD83-BB4D-A2DE-1728D99C3BE0}" type="pres">
      <dgm:prSet presAssocID="{D38A789C-AA49-4619-BB3E-3AAE4307579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5640B0C-F553-BE4D-9D2D-BEED3F32C890}" type="pres">
      <dgm:prSet presAssocID="{4742F7F7-B7F7-4F63-B295-BFCE8D53416E}" presName="spacer" presStyleCnt="0"/>
      <dgm:spPr/>
    </dgm:pt>
    <dgm:pt modelId="{7DDA401B-92B6-7840-A230-C7DFFA167CD6}" type="pres">
      <dgm:prSet presAssocID="{2A666DAB-919B-4963-A909-433B2855F14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2C7CA27-53D2-314F-B78F-154B3637D12F}" type="pres">
      <dgm:prSet presAssocID="{09740748-0B17-4554-981C-8A5F71C1D049}" presName="spacer" presStyleCnt="0"/>
      <dgm:spPr/>
    </dgm:pt>
    <dgm:pt modelId="{95A78F9F-D8A9-F24B-B5A3-3D32C88B088B}" type="pres">
      <dgm:prSet presAssocID="{36263213-199B-4B32-A798-19239D42F28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D7F422A-586A-4D2A-B172-78CA5ABE0E8B}" srcId="{7D805291-0D59-49CD-8E40-89991C4CC06C}" destId="{A25576E8-C0AA-433B-B943-CCB67B684FEE}" srcOrd="1" destOrd="0" parTransId="{2263ACD9-C9CC-4AB0-88A8-4227E6E55393}" sibTransId="{6BC798AD-781B-47E3-82A0-B5CB8020E190}"/>
    <dgm:cxn modelId="{6B5F5B3C-C514-EC42-A08A-6225FDE6A4AA}" type="presOf" srcId="{3AA9A87D-C3CB-445E-A4B7-87E2D7C23566}" destId="{DF750735-D263-A943-B8C3-FD16D9E022C8}" srcOrd="0" destOrd="0" presId="urn:microsoft.com/office/officeart/2005/8/layout/vList2"/>
    <dgm:cxn modelId="{FB8C395A-5B54-42AB-A8D8-0B93EDBB4716}" srcId="{7D805291-0D59-49CD-8E40-89991C4CC06C}" destId="{D38A789C-AA49-4619-BB3E-3AAE4307579E}" srcOrd="2" destOrd="0" parTransId="{47EDA2FF-14AA-4387-A021-0C78CCA58612}" sibTransId="{4742F7F7-B7F7-4F63-B295-BFCE8D53416E}"/>
    <dgm:cxn modelId="{44EA1D6F-45F5-D94F-AEAB-BB9DE75E4401}" type="presOf" srcId="{7D805291-0D59-49CD-8E40-89991C4CC06C}" destId="{C2C63ABD-C275-9144-A9BA-7834CC4AD551}" srcOrd="0" destOrd="0" presId="urn:microsoft.com/office/officeart/2005/8/layout/vList2"/>
    <dgm:cxn modelId="{3E3D8C93-947F-3140-84EE-22A3A7651DF4}" type="presOf" srcId="{2A666DAB-919B-4963-A909-433B2855F149}" destId="{7DDA401B-92B6-7840-A230-C7DFFA167CD6}" srcOrd="0" destOrd="0" presId="urn:microsoft.com/office/officeart/2005/8/layout/vList2"/>
    <dgm:cxn modelId="{EEA6E59D-3BBC-FE4C-AA3E-A6940C44E4DA}" type="presOf" srcId="{36263213-199B-4B32-A798-19239D42F281}" destId="{95A78F9F-D8A9-F24B-B5A3-3D32C88B088B}" srcOrd="0" destOrd="0" presId="urn:microsoft.com/office/officeart/2005/8/layout/vList2"/>
    <dgm:cxn modelId="{11E1DB9F-4AC6-4124-9D65-B9E740D92249}" srcId="{7D805291-0D59-49CD-8E40-89991C4CC06C}" destId="{3AA9A87D-C3CB-445E-A4B7-87E2D7C23566}" srcOrd="0" destOrd="0" parTransId="{C38400AB-F40B-46F3-A1B9-D0F03DC53A5E}" sibTransId="{5FA98AD7-B1FE-48A8-9701-20CDD943D964}"/>
    <dgm:cxn modelId="{B37227A4-4198-8F45-B406-D4202F475355}" type="presOf" srcId="{D38A789C-AA49-4619-BB3E-3AAE4307579E}" destId="{D49E92B8-CD83-BB4D-A2DE-1728D99C3BE0}" srcOrd="0" destOrd="0" presId="urn:microsoft.com/office/officeart/2005/8/layout/vList2"/>
    <dgm:cxn modelId="{1EAE90B3-D4DB-44DC-9DE6-E4FBA6D0AABC}" srcId="{7D805291-0D59-49CD-8E40-89991C4CC06C}" destId="{2A666DAB-919B-4963-A909-433B2855F149}" srcOrd="3" destOrd="0" parTransId="{CD82094C-5047-433D-BCCA-85F2393CE5CB}" sibTransId="{09740748-0B17-4554-981C-8A5F71C1D049}"/>
    <dgm:cxn modelId="{B17EECE7-8194-1E47-B72B-143FA1C37549}" type="presOf" srcId="{A25576E8-C0AA-433B-B943-CCB67B684FEE}" destId="{D62396BD-8F4C-A44A-8793-B8005E3C7561}" srcOrd="0" destOrd="0" presId="urn:microsoft.com/office/officeart/2005/8/layout/vList2"/>
    <dgm:cxn modelId="{6D5161F3-FEDA-419A-A2DD-47B87DDB7CDD}" srcId="{7D805291-0D59-49CD-8E40-89991C4CC06C}" destId="{36263213-199B-4B32-A798-19239D42F281}" srcOrd="4" destOrd="0" parTransId="{A42EE75B-A028-4C7A-BF6E-8D3720843D3B}" sibTransId="{ED2E92B4-FA35-4BE9-8095-85D18CBDE4EE}"/>
    <dgm:cxn modelId="{3D4FA081-2452-1747-82E5-18E733684228}" type="presParOf" srcId="{C2C63ABD-C275-9144-A9BA-7834CC4AD551}" destId="{DF750735-D263-A943-B8C3-FD16D9E022C8}" srcOrd="0" destOrd="0" presId="urn:microsoft.com/office/officeart/2005/8/layout/vList2"/>
    <dgm:cxn modelId="{27C1F34C-7D07-A244-8037-BFB6ADCA9376}" type="presParOf" srcId="{C2C63ABD-C275-9144-A9BA-7834CC4AD551}" destId="{4FEF689F-1882-8C4A-9C1D-80BF457C45D1}" srcOrd="1" destOrd="0" presId="urn:microsoft.com/office/officeart/2005/8/layout/vList2"/>
    <dgm:cxn modelId="{A8B7340A-CDF7-2D43-98B5-DCC2CE470F42}" type="presParOf" srcId="{C2C63ABD-C275-9144-A9BA-7834CC4AD551}" destId="{D62396BD-8F4C-A44A-8793-B8005E3C7561}" srcOrd="2" destOrd="0" presId="urn:microsoft.com/office/officeart/2005/8/layout/vList2"/>
    <dgm:cxn modelId="{3B52F2F1-27A2-BC4C-9EE1-B0FEB1A83FD7}" type="presParOf" srcId="{C2C63ABD-C275-9144-A9BA-7834CC4AD551}" destId="{5412E908-6CDC-8C4E-B883-3EF32ABAFA5B}" srcOrd="3" destOrd="0" presId="urn:microsoft.com/office/officeart/2005/8/layout/vList2"/>
    <dgm:cxn modelId="{C5B77072-5C20-B947-8D53-93171E94AC3C}" type="presParOf" srcId="{C2C63ABD-C275-9144-A9BA-7834CC4AD551}" destId="{D49E92B8-CD83-BB4D-A2DE-1728D99C3BE0}" srcOrd="4" destOrd="0" presId="urn:microsoft.com/office/officeart/2005/8/layout/vList2"/>
    <dgm:cxn modelId="{291237E7-AF3F-1648-859C-6BA40FD6973F}" type="presParOf" srcId="{C2C63ABD-C275-9144-A9BA-7834CC4AD551}" destId="{85640B0C-F553-BE4D-9D2D-BEED3F32C890}" srcOrd="5" destOrd="0" presId="urn:microsoft.com/office/officeart/2005/8/layout/vList2"/>
    <dgm:cxn modelId="{7330EAA3-FB09-8F4F-908D-977DC76C5D7A}" type="presParOf" srcId="{C2C63ABD-C275-9144-A9BA-7834CC4AD551}" destId="{7DDA401B-92B6-7840-A230-C7DFFA167CD6}" srcOrd="6" destOrd="0" presId="urn:microsoft.com/office/officeart/2005/8/layout/vList2"/>
    <dgm:cxn modelId="{2767DA74-BEE7-3144-ACDF-3D292B4F9397}" type="presParOf" srcId="{C2C63ABD-C275-9144-A9BA-7834CC4AD551}" destId="{A2C7CA27-53D2-314F-B78F-154B3637D12F}" srcOrd="7" destOrd="0" presId="urn:microsoft.com/office/officeart/2005/8/layout/vList2"/>
    <dgm:cxn modelId="{1FEA154C-C517-3647-9047-1B69201515E4}" type="presParOf" srcId="{C2C63ABD-C275-9144-A9BA-7834CC4AD551}" destId="{95A78F9F-D8A9-F24B-B5A3-3D32C88B088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574ED1-6093-41F3-91D0-8213278E887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264C31C-11E6-4FB8-BF71-BFA99551AC47}">
      <dgm:prSet/>
      <dgm:spPr/>
      <dgm:t>
        <a:bodyPr/>
        <a:lstStyle/>
        <a:p>
          <a:r>
            <a:rPr lang="en-US"/>
            <a:t>Dedicated operating and capital funding.</a:t>
          </a:r>
        </a:p>
      </dgm:t>
    </dgm:pt>
    <dgm:pt modelId="{26098880-4484-4A14-8D22-23DEC5EBD2F1}" type="parTrans" cxnId="{BBFAD28D-CCFE-4166-91DD-59DB42954404}">
      <dgm:prSet/>
      <dgm:spPr/>
      <dgm:t>
        <a:bodyPr/>
        <a:lstStyle/>
        <a:p>
          <a:endParaRPr lang="en-US"/>
        </a:p>
      </dgm:t>
    </dgm:pt>
    <dgm:pt modelId="{18F16448-10AD-40F2-8719-27C84F7EF2E5}" type="sibTrans" cxnId="{BBFAD28D-CCFE-4166-91DD-59DB42954404}">
      <dgm:prSet/>
      <dgm:spPr/>
      <dgm:t>
        <a:bodyPr/>
        <a:lstStyle/>
        <a:p>
          <a:endParaRPr lang="en-US"/>
        </a:p>
      </dgm:t>
    </dgm:pt>
    <dgm:pt modelId="{3F61497F-AE96-40FF-BA75-F83F24DA2C5B}">
      <dgm:prSet/>
      <dgm:spPr/>
      <dgm:t>
        <a:bodyPr/>
        <a:lstStyle/>
        <a:p>
          <a:r>
            <a:rPr lang="en-US"/>
            <a:t>Reduced reliance on Free Cash for annual capital articles.</a:t>
          </a:r>
        </a:p>
      </dgm:t>
    </dgm:pt>
    <dgm:pt modelId="{32E5EEA0-0F6E-4B1C-B7D3-8208BE01524F}" type="parTrans" cxnId="{2DD43182-FDA7-4EB7-866F-054E62664687}">
      <dgm:prSet/>
      <dgm:spPr/>
      <dgm:t>
        <a:bodyPr/>
        <a:lstStyle/>
        <a:p>
          <a:endParaRPr lang="en-US"/>
        </a:p>
      </dgm:t>
    </dgm:pt>
    <dgm:pt modelId="{525C9537-199F-47DC-AAE8-A8E373F22CAB}" type="sibTrans" cxnId="{2DD43182-FDA7-4EB7-866F-054E62664687}">
      <dgm:prSet/>
      <dgm:spPr/>
      <dgm:t>
        <a:bodyPr/>
        <a:lstStyle/>
        <a:p>
          <a:endParaRPr lang="en-US"/>
        </a:p>
      </dgm:t>
    </dgm:pt>
    <dgm:pt modelId="{90667398-24AC-4D11-AE73-3D4BD51F2B87}">
      <dgm:prSet/>
      <dgm:spPr/>
      <dgm:t>
        <a:bodyPr/>
        <a:lstStyle/>
        <a:p>
          <a:r>
            <a:rPr lang="en-US"/>
            <a:t>Growing stabilization reserves.</a:t>
          </a:r>
        </a:p>
      </dgm:t>
    </dgm:pt>
    <dgm:pt modelId="{F822B395-E9D7-471A-91BF-D5D6D34719F3}" type="parTrans" cxnId="{C0806B86-43CE-4283-9FFE-5C13B2104002}">
      <dgm:prSet/>
      <dgm:spPr/>
      <dgm:t>
        <a:bodyPr/>
        <a:lstStyle/>
        <a:p>
          <a:endParaRPr lang="en-US"/>
        </a:p>
      </dgm:t>
    </dgm:pt>
    <dgm:pt modelId="{545D779D-8ACF-41CB-A1A9-F9F70388D415}" type="sibTrans" cxnId="{C0806B86-43CE-4283-9FFE-5C13B2104002}">
      <dgm:prSet/>
      <dgm:spPr/>
      <dgm:t>
        <a:bodyPr/>
        <a:lstStyle/>
        <a:p>
          <a:endParaRPr lang="en-US"/>
        </a:p>
      </dgm:t>
    </dgm:pt>
    <dgm:pt modelId="{E708F0D5-5E84-45B8-BA79-5A41D5DC1405}">
      <dgm:prSet/>
      <dgm:spPr/>
      <dgm:t>
        <a:bodyPr/>
        <a:lstStyle/>
        <a:p>
          <a:r>
            <a:rPr lang="en-US"/>
            <a:t>Lower future borrowing needs.</a:t>
          </a:r>
        </a:p>
      </dgm:t>
    </dgm:pt>
    <dgm:pt modelId="{01569803-63B3-4743-A069-5AA1B0812831}" type="parTrans" cxnId="{56E4ED84-50D2-4136-A380-9E58DA9B6901}">
      <dgm:prSet/>
      <dgm:spPr/>
      <dgm:t>
        <a:bodyPr/>
        <a:lstStyle/>
        <a:p>
          <a:endParaRPr lang="en-US"/>
        </a:p>
      </dgm:t>
    </dgm:pt>
    <dgm:pt modelId="{91C24711-0C56-41F0-93BE-68415F75864E}" type="sibTrans" cxnId="{56E4ED84-50D2-4136-A380-9E58DA9B6901}">
      <dgm:prSet/>
      <dgm:spPr/>
      <dgm:t>
        <a:bodyPr/>
        <a:lstStyle/>
        <a:p>
          <a:endParaRPr lang="en-US"/>
        </a:p>
      </dgm:t>
    </dgm:pt>
    <dgm:pt modelId="{2BE1C4F1-EBE8-4C63-B67F-C68891123094}">
      <dgm:prSet/>
      <dgm:spPr/>
      <dgm:t>
        <a:bodyPr/>
        <a:lstStyle/>
        <a:p>
          <a:r>
            <a:rPr lang="en-US"/>
            <a:t>Greater flexibility as debt obligations expire.</a:t>
          </a:r>
        </a:p>
      </dgm:t>
    </dgm:pt>
    <dgm:pt modelId="{28350145-F056-4E7F-8B67-9DF0A5814192}" type="parTrans" cxnId="{8272ACA1-B59B-43B3-A50C-58B62264E42E}">
      <dgm:prSet/>
      <dgm:spPr/>
      <dgm:t>
        <a:bodyPr/>
        <a:lstStyle/>
        <a:p>
          <a:endParaRPr lang="en-US"/>
        </a:p>
      </dgm:t>
    </dgm:pt>
    <dgm:pt modelId="{4C32C260-A9CC-41DC-9387-94CDB40C172D}" type="sibTrans" cxnId="{8272ACA1-B59B-43B3-A50C-58B62264E42E}">
      <dgm:prSet/>
      <dgm:spPr/>
      <dgm:t>
        <a:bodyPr/>
        <a:lstStyle/>
        <a:p>
          <a:endParaRPr lang="en-US"/>
        </a:p>
      </dgm:t>
    </dgm:pt>
    <dgm:pt modelId="{51688B53-86CC-4B64-AEBF-1D205CE39481}">
      <dgm:prSet/>
      <dgm:spPr/>
      <dgm:t>
        <a:bodyPr/>
        <a:lstStyle/>
        <a:p>
          <a:r>
            <a:rPr lang="en-US"/>
            <a:t>Improved long-term funding of retiree healthcare liabilities.</a:t>
          </a:r>
        </a:p>
      </dgm:t>
    </dgm:pt>
    <dgm:pt modelId="{56048CC3-EA9A-45E9-B071-E9F3A926E7BE}" type="parTrans" cxnId="{745A32BB-8ABA-4AF6-92F5-95B8CC3B4120}">
      <dgm:prSet/>
      <dgm:spPr/>
      <dgm:t>
        <a:bodyPr/>
        <a:lstStyle/>
        <a:p>
          <a:endParaRPr lang="en-US"/>
        </a:p>
      </dgm:t>
    </dgm:pt>
    <dgm:pt modelId="{C50B6014-7D0A-4A4F-902F-4B53F327C5EB}" type="sibTrans" cxnId="{745A32BB-8ABA-4AF6-92F5-95B8CC3B4120}">
      <dgm:prSet/>
      <dgm:spPr/>
      <dgm:t>
        <a:bodyPr/>
        <a:lstStyle/>
        <a:p>
          <a:endParaRPr lang="en-US"/>
        </a:p>
      </dgm:t>
    </dgm:pt>
    <dgm:pt modelId="{96D27605-2A25-3747-9F80-F9AA5F0559C0}" type="pres">
      <dgm:prSet presAssocID="{A3574ED1-6093-41F3-91D0-8213278E8872}" presName="linear" presStyleCnt="0">
        <dgm:presLayoutVars>
          <dgm:animLvl val="lvl"/>
          <dgm:resizeHandles val="exact"/>
        </dgm:presLayoutVars>
      </dgm:prSet>
      <dgm:spPr/>
    </dgm:pt>
    <dgm:pt modelId="{B29077FD-85A1-8E4B-AD2C-372A57FEC79B}" type="pres">
      <dgm:prSet presAssocID="{3264C31C-11E6-4FB8-BF71-BFA99551AC4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08C5307D-3F61-E34D-8874-EB79B1B70F8B}" type="pres">
      <dgm:prSet presAssocID="{18F16448-10AD-40F2-8719-27C84F7EF2E5}" presName="spacer" presStyleCnt="0"/>
      <dgm:spPr/>
    </dgm:pt>
    <dgm:pt modelId="{8A949920-48C1-4B47-AFAD-FD4DDDD391C3}" type="pres">
      <dgm:prSet presAssocID="{3F61497F-AE96-40FF-BA75-F83F24DA2C5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164F0E2-52B1-524D-A8ED-50392F8979E6}" type="pres">
      <dgm:prSet presAssocID="{525C9537-199F-47DC-AAE8-A8E373F22CAB}" presName="spacer" presStyleCnt="0"/>
      <dgm:spPr/>
    </dgm:pt>
    <dgm:pt modelId="{E1B0CFB7-D276-F442-8E5E-0F6E14648084}" type="pres">
      <dgm:prSet presAssocID="{90667398-24AC-4D11-AE73-3D4BD51F2B8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2983775-8311-6A4A-808C-8BCF055A3BEE}" type="pres">
      <dgm:prSet presAssocID="{545D779D-8ACF-41CB-A1A9-F9F70388D415}" presName="spacer" presStyleCnt="0"/>
      <dgm:spPr/>
    </dgm:pt>
    <dgm:pt modelId="{70247F69-6374-DF45-8BB7-46D924CEB6E0}" type="pres">
      <dgm:prSet presAssocID="{E708F0D5-5E84-45B8-BA79-5A41D5DC140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9D4B502-258D-6A4D-A471-7E124EC01F7E}" type="pres">
      <dgm:prSet presAssocID="{91C24711-0C56-41F0-93BE-68415F75864E}" presName="spacer" presStyleCnt="0"/>
      <dgm:spPr/>
    </dgm:pt>
    <dgm:pt modelId="{63AC40B2-042C-2C4F-BCDE-ED89733678D3}" type="pres">
      <dgm:prSet presAssocID="{2BE1C4F1-EBE8-4C63-B67F-C6889112309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63CB856-2265-1647-919F-57DE9CE62E29}" type="pres">
      <dgm:prSet presAssocID="{4C32C260-A9CC-41DC-9387-94CDB40C172D}" presName="spacer" presStyleCnt="0"/>
      <dgm:spPr/>
    </dgm:pt>
    <dgm:pt modelId="{2E18B7CE-FF93-714D-90E2-6F7CBCCD37FB}" type="pres">
      <dgm:prSet presAssocID="{51688B53-86CC-4B64-AEBF-1D205CE39481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AEDD019-1083-7244-AA9F-70BC7AF34777}" type="presOf" srcId="{90667398-24AC-4D11-AE73-3D4BD51F2B87}" destId="{E1B0CFB7-D276-F442-8E5E-0F6E14648084}" srcOrd="0" destOrd="0" presId="urn:microsoft.com/office/officeart/2005/8/layout/vList2"/>
    <dgm:cxn modelId="{4B4C251D-434C-654F-AB26-BA96C490F247}" type="presOf" srcId="{3264C31C-11E6-4FB8-BF71-BFA99551AC47}" destId="{B29077FD-85A1-8E4B-AD2C-372A57FEC79B}" srcOrd="0" destOrd="0" presId="urn:microsoft.com/office/officeart/2005/8/layout/vList2"/>
    <dgm:cxn modelId="{F4859A6A-7D30-BB46-BE7C-5645E156A220}" type="presOf" srcId="{E708F0D5-5E84-45B8-BA79-5A41D5DC1405}" destId="{70247F69-6374-DF45-8BB7-46D924CEB6E0}" srcOrd="0" destOrd="0" presId="urn:microsoft.com/office/officeart/2005/8/layout/vList2"/>
    <dgm:cxn modelId="{2DD43182-FDA7-4EB7-866F-054E62664687}" srcId="{A3574ED1-6093-41F3-91D0-8213278E8872}" destId="{3F61497F-AE96-40FF-BA75-F83F24DA2C5B}" srcOrd="1" destOrd="0" parTransId="{32E5EEA0-0F6E-4B1C-B7D3-8208BE01524F}" sibTransId="{525C9537-199F-47DC-AAE8-A8E373F22CAB}"/>
    <dgm:cxn modelId="{56E4ED84-50D2-4136-A380-9E58DA9B6901}" srcId="{A3574ED1-6093-41F3-91D0-8213278E8872}" destId="{E708F0D5-5E84-45B8-BA79-5A41D5DC1405}" srcOrd="3" destOrd="0" parTransId="{01569803-63B3-4743-A069-5AA1B0812831}" sibTransId="{91C24711-0C56-41F0-93BE-68415F75864E}"/>
    <dgm:cxn modelId="{C0806B86-43CE-4283-9FFE-5C13B2104002}" srcId="{A3574ED1-6093-41F3-91D0-8213278E8872}" destId="{90667398-24AC-4D11-AE73-3D4BD51F2B87}" srcOrd="2" destOrd="0" parTransId="{F822B395-E9D7-471A-91BF-D5D6D34719F3}" sibTransId="{545D779D-8ACF-41CB-A1A9-F9F70388D415}"/>
    <dgm:cxn modelId="{BBFAD28D-CCFE-4166-91DD-59DB42954404}" srcId="{A3574ED1-6093-41F3-91D0-8213278E8872}" destId="{3264C31C-11E6-4FB8-BF71-BFA99551AC47}" srcOrd="0" destOrd="0" parTransId="{26098880-4484-4A14-8D22-23DEC5EBD2F1}" sibTransId="{18F16448-10AD-40F2-8719-27C84F7EF2E5}"/>
    <dgm:cxn modelId="{58845191-6711-E443-9F02-994C5C721DE2}" type="presOf" srcId="{51688B53-86CC-4B64-AEBF-1D205CE39481}" destId="{2E18B7CE-FF93-714D-90E2-6F7CBCCD37FB}" srcOrd="0" destOrd="0" presId="urn:microsoft.com/office/officeart/2005/8/layout/vList2"/>
    <dgm:cxn modelId="{8272ACA1-B59B-43B3-A50C-58B62264E42E}" srcId="{A3574ED1-6093-41F3-91D0-8213278E8872}" destId="{2BE1C4F1-EBE8-4C63-B67F-C68891123094}" srcOrd="4" destOrd="0" parTransId="{28350145-F056-4E7F-8B67-9DF0A5814192}" sibTransId="{4C32C260-A9CC-41DC-9387-94CDB40C172D}"/>
    <dgm:cxn modelId="{46B293AF-8A64-BE4C-AEA5-A81B86CBA325}" type="presOf" srcId="{3F61497F-AE96-40FF-BA75-F83F24DA2C5B}" destId="{8A949920-48C1-4B47-AFAD-FD4DDDD391C3}" srcOrd="0" destOrd="0" presId="urn:microsoft.com/office/officeart/2005/8/layout/vList2"/>
    <dgm:cxn modelId="{745A32BB-8ABA-4AF6-92F5-95B8CC3B4120}" srcId="{A3574ED1-6093-41F3-91D0-8213278E8872}" destId="{51688B53-86CC-4B64-AEBF-1D205CE39481}" srcOrd="5" destOrd="0" parTransId="{56048CC3-EA9A-45E9-B071-E9F3A926E7BE}" sibTransId="{C50B6014-7D0A-4A4F-902F-4B53F327C5EB}"/>
    <dgm:cxn modelId="{A7AB79E3-53D2-7645-801D-8313B5F75511}" type="presOf" srcId="{2BE1C4F1-EBE8-4C63-B67F-C68891123094}" destId="{63AC40B2-042C-2C4F-BCDE-ED89733678D3}" srcOrd="0" destOrd="0" presId="urn:microsoft.com/office/officeart/2005/8/layout/vList2"/>
    <dgm:cxn modelId="{C5661BF3-6A87-7A46-BA2C-13B8316C8142}" type="presOf" srcId="{A3574ED1-6093-41F3-91D0-8213278E8872}" destId="{96D27605-2A25-3747-9F80-F9AA5F0559C0}" srcOrd="0" destOrd="0" presId="urn:microsoft.com/office/officeart/2005/8/layout/vList2"/>
    <dgm:cxn modelId="{72BECB01-BC12-BD41-BFB6-E49BA1183896}" type="presParOf" srcId="{96D27605-2A25-3747-9F80-F9AA5F0559C0}" destId="{B29077FD-85A1-8E4B-AD2C-372A57FEC79B}" srcOrd="0" destOrd="0" presId="urn:microsoft.com/office/officeart/2005/8/layout/vList2"/>
    <dgm:cxn modelId="{6E21A9E4-E022-6044-A297-174164496CB6}" type="presParOf" srcId="{96D27605-2A25-3747-9F80-F9AA5F0559C0}" destId="{08C5307D-3F61-E34D-8874-EB79B1B70F8B}" srcOrd="1" destOrd="0" presId="urn:microsoft.com/office/officeart/2005/8/layout/vList2"/>
    <dgm:cxn modelId="{45979C2B-8A49-4142-9F08-64065FEF8C81}" type="presParOf" srcId="{96D27605-2A25-3747-9F80-F9AA5F0559C0}" destId="{8A949920-48C1-4B47-AFAD-FD4DDDD391C3}" srcOrd="2" destOrd="0" presId="urn:microsoft.com/office/officeart/2005/8/layout/vList2"/>
    <dgm:cxn modelId="{8496693C-C566-BF40-8A9D-84CFCD814202}" type="presParOf" srcId="{96D27605-2A25-3747-9F80-F9AA5F0559C0}" destId="{3164F0E2-52B1-524D-A8ED-50392F8979E6}" srcOrd="3" destOrd="0" presId="urn:microsoft.com/office/officeart/2005/8/layout/vList2"/>
    <dgm:cxn modelId="{F82E3F49-00FD-C047-8059-5635F24846A6}" type="presParOf" srcId="{96D27605-2A25-3747-9F80-F9AA5F0559C0}" destId="{E1B0CFB7-D276-F442-8E5E-0F6E14648084}" srcOrd="4" destOrd="0" presId="urn:microsoft.com/office/officeart/2005/8/layout/vList2"/>
    <dgm:cxn modelId="{B7C1E841-DBAF-194F-A034-A3FB754B8268}" type="presParOf" srcId="{96D27605-2A25-3747-9F80-F9AA5F0559C0}" destId="{B2983775-8311-6A4A-808C-8BCF055A3BEE}" srcOrd="5" destOrd="0" presId="urn:microsoft.com/office/officeart/2005/8/layout/vList2"/>
    <dgm:cxn modelId="{4B81D455-4594-7A40-906D-DC0EC69F2494}" type="presParOf" srcId="{96D27605-2A25-3747-9F80-F9AA5F0559C0}" destId="{70247F69-6374-DF45-8BB7-46D924CEB6E0}" srcOrd="6" destOrd="0" presId="urn:microsoft.com/office/officeart/2005/8/layout/vList2"/>
    <dgm:cxn modelId="{A6178DB5-27AB-1F4D-AD15-51D7D1416644}" type="presParOf" srcId="{96D27605-2A25-3747-9F80-F9AA5F0559C0}" destId="{C9D4B502-258D-6A4D-A471-7E124EC01F7E}" srcOrd="7" destOrd="0" presId="urn:microsoft.com/office/officeart/2005/8/layout/vList2"/>
    <dgm:cxn modelId="{DBDE0FDD-4538-8741-86DF-DEE7B3C0F66F}" type="presParOf" srcId="{96D27605-2A25-3747-9F80-F9AA5F0559C0}" destId="{63AC40B2-042C-2C4F-BCDE-ED89733678D3}" srcOrd="8" destOrd="0" presId="urn:microsoft.com/office/officeart/2005/8/layout/vList2"/>
    <dgm:cxn modelId="{621666B6-18EC-CD4E-96BC-76B53C91EF3A}" type="presParOf" srcId="{96D27605-2A25-3747-9F80-F9AA5F0559C0}" destId="{263CB856-2265-1647-919F-57DE9CE62E29}" srcOrd="9" destOrd="0" presId="urn:microsoft.com/office/officeart/2005/8/layout/vList2"/>
    <dgm:cxn modelId="{CC48556E-8604-B242-B5B5-5E56A0C8031C}" type="presParOf" srcId="{96D27605-2A25-3747-9F80-F9AA5F0559C0}" destId="{2E18B7CE-FF93-714D-90E2-6F7CBCCD37F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A44AEA2-CBD6-48B9-943F-90A1A68E5F5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EFB7551-CF99-44A5-A69C-801813F4147E}">
      <dgm:prSet/>
      <dgm:spPr/>
      <dgm:t>
        <a:bodyPr/>
        <a:lstStyle/>
        <a:p>
          <a:r>
            <a:rPr lang="en-US"/>
            <a:t>Plan is expected to avoid another operational override through FY2036 if annual health insurance inflation remains around or below 10%.</a:t>
          </a:r>
        </a:p>
      </dgm:t>
    </dgm:pt>
    <dgm:pt modelId="{FC3E4407-D4A8-4821-A8DF-127286500197}" type="parTrans" cxnId="{6C1098D9-5669-4F5F-8AC2-AF93097A50D0}">
      <dgm:prSet/>
      <dgm:spPr/>
      <dgm:t>
        <a:bodyPr/>
        <a:lstStyle/>
        <a:p>
          <a:endParaRPr lang="en-US"/>
        </a:p>
      </dgm:t>
    </dgm:pt>
    <dgm:pt modelId="{8BFF98EE-1ED6-41E6-A826-71A328984E2F}" type="sibTrans" cxnId="{6C1098D9-5669-4F5F-8AC2-AF93097A50D0}">
      <dgm:prSet/>
      <dgm:spPr/>
      <dgm:t>
        <a:bodyPr/>
        <a:lstStyle/>
        <a:p>
          <a:endParaRPr lang="en-US"/>
        </a:p>
      </dgm:t>
    </dgm:pt>
    <dgm:pt modelId="{A3B5FB73-BE2B-44E0-A96E-1ACF9159C105}">
      <dgm:prSet/>
      <dgm:spPr/>
      <dgm:t>
        <a:bodyPr/>
        <a:lstStyle/>
        <a:p>
          <a:r>
            <a:rPr lang="en-US"/>
            <a:t>Sustained health insurance inflation above 10% could require additional revenue measures.</a:t>
          </a:r>
        </a:p>
      </dgm:t>
    </dgm:pt>
    <dgm:pt modelId="{6D4615DA-BDEE-4FAD-9B76-1A1F1CF1384B}" type="parTrans" cxnId="{669AA5D9-6F62-4576-BE0B-1CD9F30CBB03}">
      <dgm:prSet/>
      <dgm:spPr/>
      <dgm:t>
        <a:bodyPr/>
        <a:lstStyle/>
        <a:p>
          <a:endParaRPr lang="en-US"/>
        </a:p>
      </dgm:t>
    </dgm:pt>
    <dgm:pt modelId="{C068040B-F6AF-4B2E-827C-A9FFFCEBA488}" type="sibTrans" cxnId="{669AA5D9-6F62-4576-BE0B-1CD9F30CBB03}">
      <dgm:prSet/>
      <dgm:spPr/>
      <dgm:t>
        <a:bodyPr/>
        <a:lstStyle/>
        <a:p>
          <a:endParaRPr lang="en-US"/>
        </a:p>
      </dgm:t>
    </dgm:pt>
    <dgm:pt modelId="{1D028943-F808-41FE-828E-2366BFEDAE33}">
      <dgm:prSet/>
      <dgm:spPr/>
      <dgm:t>
        <a:bodyPr/>
        <a:lstStyle/>
        <a:p>
          <a:r>
            <a:rPr lang="en-US"/>
            <a:t>Overall strategy provides a sustainable long-term fiscal roadmap.</a:t>
          </a:r>
        </a:p>
      </dgm:t>
    </dgm:pt>
    <dgm:pt modelId="{75AF4AF6-2D6D-48C4-B723-D64AF59E994C}" type="parTrans" cxnId="{8798FF70-4642-431E-B3F8-9AD5D301A624}">
      <dgm:prSet/>
      <dgm:spPr/>
      <dgm:t>
        <a:bodyPr/>
        <a:lstStyle/>
        <a:p>
          <a:endParaRPr lang="en-US"/>
        </a:p>
      </dgm:t>
    </dgm:pt>
    <dgm:pt modelId="{E4EA67C9-FCA7-43D7-A410-A196B75E2A67}" type="sibTrans" cxnId="{8798FF70-4642-431E-B3F8-9AD5D301A624}">
      <dgm:prSet/>
      <dgm:spPr/>
      <dgm:t>
        <a:bodyPr/>
        <a:lstStyle/>
        <a:p>
          <a:endParaRPr lang="en-US"/>
        </a:p>
      </dgm:t>
    </dgm:pt>
    <dgm:pt modelId="{CB6C14A9-4413-44A7-AC97-0BDC20C72D04}" type="pres">
      <dgm:prSet presAssocID="{2A44AEA2-CBD6-48B9-943F-90A1A68E5F5F}" presName="root" presStyleCnt="0">
        <dgm:presLayoutVars>
          <dgm:dir/>
          <dgm:resizeHandles val="exact"/>
        </dgm:presLayoutVars>
      </dgm:prSet>
      <dgm:spPr/>
    </dgm:pt>
    <dgm:pt modelId="{25ED0301-A017-410A-A4C0-028935B403AF}" type="pres">
      <dgm:prSet presAssocID="{8EFB7551-CF99-44A5-A69C-801813F4147E}" presName="compNode" presStyleCnt="0"/>
      <dgm:spPr/>
    </dgm:pt>
    <dgm:pt modelId="{4AA33293-D381-48B2-B97C-A34B64A147E3}" type="pres">
      <dgm:prSet presAssocID="{8EFB7551-CF99-44A5-A69C-801813F4147E}" presName="bgRect" presStyleLbl="bgShp" presStyleIdx="0" presStyleCnt="3"/>
      <dgm:spPr/>
    </dgm:pt>
    <dgm:pt modelId="{AB3DB4B7-9D87-4A08-BAB9-8CE19A3F9E20}" type="pres">
      <dgm:prSet presAssocID="{8EFB7551-CF99-44A5-A69C-801813F4147E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D169A288-4564-4E34-AD17-FEED78EA99D9}" type="pres">
      <dgm:prSet presAssocID="{8EFB7551-CF99-44A5-A69C-801813F4147E}" presName="spaceRect" presStyleCnt="0"/>
      <dgm:spPr/>
    </dgm:pt>
    <dgm:pt modelId="{F0A2EA85-332B-4CB3-A708-5C796CD722E2}" type="pres">
      <dgm:prSet presAssocID="{8EFB7551-CF99-44A5-A69C-801813F4147E}" presName="parTx" presStyleLbl="revTx" presStyleIdx="0" presStyleCnt="3">
        <dgm:presLayoutVars>
          <dgm:chMax val="0"/>
          <dgm:chPref val="0"/>
        </dgm:presLayoutVars>
      </dgm:prSet>
      <dgm:spPr/>
    </dgm:pt>
    <dgm:pt modelId="{A6A8C022-CE53-4369-B95E-BF163833E248}" type="pres">
      <dgm:prSet presAssocID="{8BFF98EE-1ED6-41E6-A826-71A328984E2F}" presName="sibTrans" presStyleCnt="0"/>
      <dgm:spPr/>
    </dgm:pt>
    <dgm:pt modelId="{36E705AA-F591-4C80-AADF-348EC7546A66}" type="pres">
      <dgm:prSet presAssocID="{A3B5FB73-BE2B-44E0-A96E-1ACF9159C105}" presName="compNode" presStyleCnt="0"/>
      <dgm:spPr/>
    </dgm:pt>
    <dgm:pt modelId="{36661C9B-F5E9-4390-99D1-714293E30E96}" type="pres">
      <dgm:prSet presAssocID="{A3B5FB73-BE2B-44E0-A96E-1ACF9159C105}" presName="bgRect" presStyleLbl="bgShp" presStyleIdx="1" presStyleCnt="3"/>
      <dgm:spPr/>
    </dgm:pt>
    <dgm:pt modelId="{D368480C-234E-4BF8-8F65-9DC414F59B6E}" type="pres">
      <dgm:prSet presAssocID="{A3B5FB73-BE2B-44E0-A96E-1ACF9159C105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E802BECF-A641-4E26-833A-03B85CF54589}" type="pres">
      <dgm:prSet presAssocID="{A3B5FB73-BE2B-44E0-A96E-1ACF9159C105}" presName="spaceRect" presStyleCnt="0"/>
      <dgm:spPr/>
    </dgm:pt>
    <dgm:pt modelId="{7218FC48-23CF-4D48-9E0B-4CEEA5967DEA}" type="pres">
      <dgm:prSet presAssocID="{A3B5FB73-BE2B-44E0-A96E-1ACF9159C105}" presName="parTx" presStyleLbl="revTx" presStyleIdx="1" presStyleCnt="3">
        <dgm:presLayoutVars>
          <dgm:chMax val="0"/>
          <dgm:chPref val="0"/>
        </dgm:presLayoutVars>
      </dgm:prSet>
      <dgm:spPr/>
    </dgm:pt>
    <dgm:pt modelId="{C9DE2327-5486-4BE8-B240-741E20EF702B}" type="pres">
      <dgm:prSet presAssocID="{C068040B-F6AF-4B2E-827C-A9FFFCEBA488}" presName="sibTrans" presStyleCnt="0"/>
      <dgm:spPr/>
    </dgm:pt>
    <dgm:pt modelId="{D74240F7-4AD9-4B00-B052-E64C216561FE}" type="pres">
      <dgm:prSet presAssocID="{1D028943-F808-41FE-828E-2366BFEDAE33}" presName="compNode" presStyleCnt="0"/>
      <dgm:spPr/>
    </dgm:pt>
    <dgm:pt modelId="{FC42A5D1-1B3B-412A-8A7E-89D8EDDB8B13}" type="pres">
      <dgm:prSet presAssocID="{1D028943-F808-41FE-828E-2366BFEDAE33}" presName="bgRect" presStyleLbl="bgShp" presStyleIdx="2" presStyleCnt="3"/>
      <dgm:spPr/>
    </dgm:pt>
    <dgm:pt modelId="{FCAC3E99-EC82-469C-949F-6D731D4C19C3}" type="pres">
      <dgm:prSet presAssocID="{1D028943-F808-41FE-828E-2366BFEDAE33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4DD9268E-3ACB-4BA5-B666-FDC791166D71}" type="pres">
      <dgm:prSet presAssocID="{1D028943-F808-41FE-828E-2366BFEDAE33}" presName="spaceRect" presStyleCnt="0"/>
      <dgm:spPr/>
    </dgm:pt>
    <dgm:pt modelId="{5F9D9310-BA55-4407-BE21-9BA3A4A26FD5}" type="pres">
      <dgm:prSet presAssocID="{1D028943-F808-41FE-828E-2366BFEDAE3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B096601-3F00-4C43-B809-754A493213E3}" type="presOf" srcId="{1D028943-F808-41FE-828E-2366BFEDAE33}" destId="{5F9D9310-BA55-4407-BE21-9BA3A4A26FD5}" srcOrd="0" destOrd="0" presId="urn:microsoft.com/office/officeart/2018/2/layout/IconVerticalSolidList"/>
    <dgm:cxn modelId="{69697318-25DB-4C1D-9B15-9D0CEB05922D}" type="presOf" srcId="{2A44AEA2-CBD6-48B9-943F-90A1A68E5F5F}" destId="{CB6C14A9-4413-44A7-AC97-0BDC20C72D04}" srcOrd="0" destOrd="0" presId="urn:microsoft.com/office/officeart/2018/2/layout/IconVerticalSolidList"/>
    <dgm:cxn modelId="{04077C37-C5D3-4D33-9323-48B49EFA9805}" type="presOf" srcId="{A3B5FB73-BE2B-44E0-A96E-1ACF9159C105}" destId="{7218FC48-23CF-4D48-9E0B-4CEEA5967DEA}" srcOrd="0" destOrd="0" presId="urn:microsoft.com/office/officeart/2018/2/layout/IconVerticalSolidList"/>
    <dgm:cxn modelId="{8232A155-CC2E-4C97-B887-2A8A26BB58E1}" type="presOf" srcId="{8EFB7551-CF99-44A5-A69C-801813F4147E}" destId="{F0A2EA85-332B-4CB3-A708-5C796CD722E2}" srcOrd="0" destOrd="0" presId="urn:microsoft.com/office/officeart/2018/2/layout/IconVerticalSolidList"/>
    <dgm:cxn modelId="{8798FF70-4642-431E-B3F8-9AD5D301A624}" srcId="{2A44AEA2-CBD6-48B9-943F-90A1A68E5F5F}" destId="{1D028943-F808-41FE-828E-2366BFEDAE33}" srcOrd="2" destOrd="0" parTransId="{75AF4AF6-2D6D-48C4-B723-D64AF59E994C}" sibTransId="{E4EA67C9-FCA7-43D7-A410-A196B75E2A67}"/>
    <dgm:cxn modelId="{6C1098D9-5669-4F5F-8AC2-AF93097A50D0}" srcId="{2A44AEA2-CBD6-48B9-943F-90A1A68E5F5F}" destId="{8EFB7551-CF99-44A5-A69C-801813F4147E}" srcOrd="0" destOrd="0" parTransId="{FC3E4407-D4A8-4821-A8DF-127286500197}" sibTransId="{8BFF98EE-1ED6-41E6-A826-71A328984E2F}"/>
    <dgm:cxn modelId="{669AA5D9-6F62-4576-BE0B-1CD9F30CBB03}" srcId="{2A44AEA2-CBD6-48B9-943F-90A1A68E5F5F}" destId="{A3B5FB73-BE2B-44E0-A96E-1ACF9159C105}" srcOrd="1" destOrd="0" parTransId="{6D4615DA-BDEE-4FAD-9B76-1A1F1CF1384B}" sibTransId="{C068040B-F6AF-4B2E-827C-A9FFFCEBA488}"/>
    <dgm:cxn modelId="{E68D8B27-1933-4D08-BA2D-DC7113AD7605}" type="presParOf" srcId="{CB6C14A9-4413-44A7-AC97-0BDC20C72D04}" destId="{25ED0301-A017-410A-A4C0-028935B403AF}" srcOrd="0" destOrd="0" presId="urn:microsoft.com/office/officeart/2018/2/layout/IconVerticalSolidList"/>
    <dgm:cxn modelId="{CDC7441F-50BA-4C1A-BC1A-24A328120F56}" type="presParOf" srcId="{25ED0301-A017-410A-A4C0-028935B403AF}" destId="{4AA33293-D381-48B2-B97C-A34B64A147E3}" srcOrd="0" destOrd="0" presId="urn:microsoft.com/office/officeart/2018/2/layout/IconVerticalSolidList"/>
    <dgm:cxn modelId="{E7386015-7380-48F7-8D22-F62BF2C51010}" type="presParOf" srcId="{25ED0301-A017-410A-A4C0-028935B403AF}" destId="{AB3DB4B7-9D87-4A08-BAB9-8CE19A3F9E20}" srcOrd="1" destOrd="0" presId="urn:microsoft.com/office/officeart/2018/2/layout/IconVerticalSolidList"/>
    <dgm:cxn modelId="{62C8EA27-2CFD-4358-94DE-D119B8872562}" type="presParOf" srcId="{25ED0301-A017-410A-A4C0-028935B403AF}" destId="{D169A288-4564-4E34-AD17-FEED78EA99D9}" srcOrd="2" destOrd="0" presId="urn:microsoft.com/office/officeart/2018/2/layout/IconVerticalSolidList"/>
    <dgm:cxn modelId="{9B8635FD-C8F6-45D3-9FC7-C99BFD7B0931}" type="presParOf" srcId="{25ED0301-A017-410A-A4C0-028935B403AF}" destId="{F0A2EA85-332B-4CB3-A708-5C796CD722E2}" srcOrd="3" destOrd="0" presId="urn:microsoft.com/office/officeart/2018/2/layout/IconVerticalSolidList"/>
    <dgm:cxn modelId="{0897B7A1-F51F-455C-A820-85E58944D3AA}" type="presParOf" srcId="{CB6C14A9-4413-44A7-AC97-0BDC20C72D04}" destId="{A6A8C022-CE53-4369-B95E-BF163833E248}" srcOrd="1" destOrd="0" presId="urn:microsoft.com/office/officeart/2018/2/layout/IconVerticalSolidList"/>
    <dgm:cxn modelId="{832AAFB1-6B50-4091-8DD3-164C06A45148}" type="presParOf" srcId="{CB6C14A9-4413-44A7-AC97-0BDC20C72D04}" destId="{36E705AA-F591-4C80-AADF-348EC7546A66}" srcOrd="2" destOrd="0" presId="urn:microsoft.com/office/officeart/2018/2/layout/IconVerticalSolidList"/>
    <dgm:cxn modelId="{9B6CC7CA-281F-4B23-AABB-A584EF92865A}" type="presParOf" srcId="{36E705AA-F591-4C80-AADF-348EC7546A66}" destId="{36661C9B-F5E9-4390-99D1-714293E30E96}" srcOrd="0" destOrd="0" presId="urn:microsoft.com/office/officeart/2018/2/layout/IconVerticalSolidList"/>
    <dgm:cxn modelId="{65BDEF81-A996-45DB-A248-7FEAECA46A48}" type="presParOf" srcId="{36E705AA-F591-4C80-AADF-348EC7546A66}" destId="{D368480C-234E-4BF8-8F65-9DC414F59B6E}" srcOrd="1" destOrd="0" presId="urn:microsoft.com/office/officeart/2018/2/layout/IconVerticalSolidList"/>
    <dgm:cxn modelId="{C6C0298E-D46B-4D6F-BB54-EB3C9066847C}" type="presParOf" srcId="{36E705AA-F591-4C80-AADF-348EC7546A66}" destId="{E802BECF-A641-4E26-833A-03B85CF54589}" srcOrd="2" destOrd="0" presId="urn:microsoft.com/office/officeart/2018/2/layout/IconVerticalSolidList"/>
    <dgm:cxn modelId="{0B7F6FE3-3C0E-4943-AA8B-ED8697C56B67}" type="presParOf" srcId="{36E705AA-F591-4C80-AADF-348EC7546A66}" destId="{7218FC48-23CF-4D48-9E0B-4CEEA5967DEA}" srcOrd="3" destOrd="0" presId="urn:microsoft.com/office/officeart/2018/2/layout/IconVerticalSolidList"/>
    <dgm:cxn modelId="{B6372173-F2C1-44A8-8297-559439D14822}" type="presParOf" srcId="{CB6C14A9-4413-44A7-AC97-0BDC20C72D04}" destId="{C9DE2327-5486-4BE8-B240-741E20EF702B}" srcOrd="3" destOrd="0" presId="urn:microsoft.com/office/officeart/2018/2/layout/IconVerticalSolidList"/>
    <dgm:cxn modelId="{7A14825E-B044-458C-88C4-41C942DCE22F}" type="presParOf" srcId="{CB6C14A9-4413-44A7-AC97-0BDC20C72D04}" destId="{D74240F7-4AD9-4B00-B052-E64C216561FE}" srcOrd="4" destOrd="0" presId="urn:microsoft.com/office/officeart/2018/2/layout/IconVerticalSolidList"/>
    <dgm:cxn modelId="{F2DEB21A-187B-4AFE-B1E8-665E55289514}" type="presParOf" srcId="{D74240F7-4AD9-4B00-B052-E64C216561FE}" destId="{FC42A5D1-1B3B-412A-8A7E-89D8EDDB8B13}" srcOrd="0" destOrd="0" presId="urn:microsoft.com/office/officeart/2018/2/layout/IconVerticalSolidList"/>
    <dgm:cxn modelId="{776A9F21-C513-4A68-BEFC-4F560B801829}" type="presParOf" srcId="{D74240F7-4AD9-4B00-B052-E64C216561FE}" destId="{FCAC3E99-EC82-469C-949F-6D731D4C19C3}" srcOrd="1" destOrd="0" presId="urn:microsoft.com/office/officeart/2018/2/layout/IconVerticalSolidList"/>
    <dgm:cxn modelId="{B73BB7F1-5080-474D-9139-EE51E70B694C}" type="presParOf" srcId="{D74240F7-4AD9-4B00-B052-E64C216561FE}" destId="{4DD9268E-3ACB-4BA5-B666-FDC791166D71}" srcOrd="2" destOrd="0" presId="urn:microsoft.com/office/officeart/2018/2/layout/IconVerticalSolidList"/>
    <dgm:cxn modelId="{F4D93098-4F79-456B-91ED-20DC72B5CA36}" type="presParOf" srcId="{D74240F7-4AD9-4B00-B052-E64C216561FE}" destId="{5F9D9310-BA55-4407-BE21-9BA3A4A26FD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C9598-7FC8-4822-9B9E-B9A9CD658CB2}">
      <dsp:nvSpPr>
        <dsp:cNvPr id="0" name=""/>
        <dsp:cNvSpPr/>
      </dsp:nvSpPr>
      <dsp:spPr>
        <a:xfrm>
          <a:off x="684914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60E09B-78F6-409E-AFE4-D1F3E533FA8B}">
      <dsp:nvSpPr>
        <dsp:cNvPr id="0" name=""/>
        <dsp:cNvSpPr/>
      </dsp:nvSpPr>
      <dsp:spPr>
        <a:xfrm>
          <a:off x="918914" y="12504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2E95A-5638-4B50-A26A-5A7FBDA9CE87}">
      <dsp:nvSpPr>
        <dsp:cNvPr id="0" name=""/>
        <dsp:cNvSpPr/>
      </dsp:nvSpPr>
      <dsp:spPr>
        <a:xfrm>
          <a:off x="33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/>
            <a:t>Show Table of Contents</a:t>
          </a:r>
        </a:p>
      </dsp:txBody>
      <dsp:txXfrm>
        <a:off x="333914" y="2456402"/>
        <a:ext cx="1800000" cy="720000"/>
      </dsp:txXfrm>
    </dsp:sp>
    <dsp:sp modelId="{344BA68C-048F-4DA8-87EE-460D8A79AF74}">
      <dsp:nvSpPr>
        <dsp:cNvPr id="0" name=""/>
        <dsp:cNvSpPr/>
      </dsp:nvSpPr>
      <dsp:spPr>
        <a:xfrm>
          <a:off x="2799914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3AE2EA-0A81-4F58-BEBC-0C389D3E8C63}">
      <dsp:nvSpPr>
        <dsp:cNvPr id="0" name=""/>
        <dsp:cNvSpPr/>
      </dsp:nvSpPr>
      <dsp:spPr>
        <a:xfrm>
          <a:off x="3033914" y="12504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3670C8-B3B1-49B4-8E8B-E6AA1F95389A}">
      <dsp:nvSpPr>
        <dsp:cNvPr id="0" name=""/>
        <dsp:cNvSpPr/>
      </dsp:nvSpPr>
      <dsp:spPr>
        <a:xfrm>
          <a:off x="2448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Marblehead 10-Year Financial Plan</a:t>
          </a:r>
        </a:p>
      </dsp:txBody>
      <dsp:txXfrm>
        <a:off x="2448914" y="2456402"/>
        <a:ext cx="1800000" cy="720000"/>
      </dsp:txXfrm>
    </dsp:sp>
    <dsp:sp modelId="{0DA8297A-E68F-433A-A55B-92812D2A96C2}">
      <dsp:nvSpPr>
        <dsp:cNvPr id="0" name=""/>
        <dsp:cNvSpPr/>
      </dsp:nvSpPr>
      <dsp:spPr>
        <a:xfrm>
          <a:off x="4914914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94FA74-5ECE-419F-8CF8-65F3A0B05FB0}">
      <dsp:nvSpPr>
        <dsp:cNvPr id="0" name=""/>
        <dsp:cNvSpPr/>
      </dsp:nvSpPr>
      <dsp:spPr>
        <a:xfrm>
          <a:off x="5148914" y="12504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1F350-D07A-4178-A0EF-718BCD37777D}">
      <dsp:nvSpPr>
        <dsp:cNvPr id="0" name=""/>
        <dsp:cNvSpPr/>
      </dsp:nvSpPr>
      <dsp:spPr>
        <a:xfrm>
          <a:off x="456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FY2027 All Capital Requests</a:t>
          </a:r>
        </a:p>
      </dsp:txBody>
      <dsp:txXfrm>
        <a:off x="4563914" y="2456402"/>
        <a:ext cx="1800000" cy="720000"/>
      </dsp:txXfrm>
    </dsp:sp>
    <dsp:sp modelId="{0E5558A2-E64B-4083-92A9-7F8938262862}">
      <dsp:nvSpPr>
        <dsp:cNvPr id="0" name=""/>
        <dsp:cNvSpPr/>
      </dsp:nvSpPr>
      <dsp:spPr>
        <a:xfrm>
          <a:off x="7029914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89B56F-216E-48D2-839A-6C96F88875B3}">
      <dsp:nvSpPr>
        <dsp:cNvPr id="0" name=""/>
        <dsp:cNvSpPr/>
      </dsp:nvSpPr>
      <dsp:spPr>
        <a:xfrm>
          <a:off x="7263914" y="12504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923D7-F451-473B-96DE-E9DF9062E285}">
      <dsp:nvSpPr>
        <dsp:cNvPr id="0" name=""/>
        <dsp:cNvSpPr/>
      </dsp:nvSpPr>
      <dsp:spPr>
        <a:xfrm>
          <a:off x="6678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2025 Retreat Goals Status</a:t>
          </a:r>
        </a:p>
      </dsp:txBody>
      <dsp:txXfrm>
        <a:off x="6678914" y="2456402"/>
        <a:ext cx="1800000" cy="720000"/>
      </dsp:txXfrm>
    </dsp:sp>
    <dsp:sp modelId="{09DCE970-2CAF-403A-BB4C-830A7146E714}">
      <dsp:nvSpPr>
        <dsp:cNvPr id="0" name=""/>
        <dsp:cNvSpPr/>
      </dsp:nvSpPr>
      <dsp:spPr>
        <a:xfrm>
          <a:off x="9144914" y="1016402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247C0-4840-4D47-90ED-2A7DA733D2D4}">
      <dsp:nvSpPr>
        <dsp:cNvPr id="0" name=""/>
        <dsp:cNvSpPr/>
      </dsp:nvSpPr>
      <dsp:spPr>
        <a:xfrm>
          <a:off x="9378914" y="12504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4FBF8A-BB24-476A-BD43-BF00E04C28C6}">
      <dsp:nvSpPr>
        <dsp:cNvPr id="0" name=""/>
        <dsp:cNvSpPr/>
      </dsp:nvSpPr>
      <dsp:spPr>
        <a:xfrm>
          <a:off x="8793914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2026-2027 Retreat Goal Setting</a:t>
          </a:r>
        </a:p>
      </dsp:txBody>
      <dsp:txXfrm>
        <a:off x="8793914" y="2456402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78148-1E19-9E4C-A0C8-4AC1B84A07A4}">
      <dsp:nvSpPr>
        <dsp:cNvPr id="0" name=""/>
        <dsp:cNvSpPr/>
      </dsp:nvSpPr>
      <dsp:spPr>
        <a:xfrm>
          <a:off x="3079" y="465275"/>
          <a:ext cx="2443419" cy="342078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498" tIns="330200" rIns="190498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Fund operations through the Tier 3 override.</a:t>
          </a:r>
        </a:p>
      </dsp:txBody>
      <dsp:txXfrm>
        <a:off x="3079" y="1765174"/>
        <a:ext cx="2443419" cy="2052472"/>
      </dsp:txXfrm>
    </dsp:sp>
    <dsp:sp modelId="{B735CE10-4B1B-5441-9EF0-5735063FA0EA}">
      <dsp:nvSpPr>
        <dsp:cNvPr id="0" name=""/>
        <dsp:cNvSpPr/>
      </dsp:nvSpPr>
      <dsp:spPr>
        <a:xfrm>
          <a:off x="711671" y="807354"/>
          <a:ext cx="1026236" cy="102623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09" tIns="12700" rIns="8000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861960" y="957643"/>
        <a:ext cx="725658" cy="725658"/>
      </dsp:txXfrm>
    </dsp:sp>
    <dsp:sp modelId="{804E6A19-2F77-3E4C-B057-012B066FC05C}">
      <dsp:nvSpPr>
        <dsp:cNvPr id="0" name=""/>
        <dsp:cNvSpPr/>
      </dsp:nvSpPr>
      <dsp:spPr>
        <a:xfrm>
          <a:off x="3079" y="3885990"/>
          <a:ext cx="2443419" cy="72"/>
        </a:xfrm>
        <a:prstGeom prst="rect">
          <a:avLst/>
        </a:prstGeom>
        <a:solidFill>
          <a:schemeClr val="accent2">
            <a:hueOff val="920516"/>
            <a:satOff val="-2642"/>
            <a:lumOff val="-4230"/>
            <a:alphaOff val="0"/>
          </a:schemeClr>
        </a:solidFill>
        <a:ln w="19050" cap="flat" cmpd="sng" algn="ctr">
          <a:solidFill>
            <a:schemeClr val="accent2">
              <a:hueOff val="920516"/>
              <a:satOff val="-2642"/>
              <a:lumOff val="-42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63ABAE-00D9-584C-A07A-24A211AA1BE1}">
      <dsp:nvSpPr>
        <dsp:cNvPr id="0" name=""/>
        <dsp:cNvSpPr/>
      </dsp:nvSpPr>
      <dsp:spPr>
        <a:xfrm>
          <a:off x="2690840" y="465275"/>
          <a:ext cx="2443419" cy="3420786"/>
        </a:xfrm>
        <a:prstGeom prst="rect">
          <a:avLst/>
        </a:prstGeom>
        <a:solidFill>
          <a:schemeClr val="accent2">
            <a:tint val="40000"/>
            <a:alpha val="90000"/>
            <a:hueOff val="2244908"/>
            <a:satOff val="-20744"/>
            <a:lumOff val="-233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244908"/>
              <a:satOff val="-20744"/>
              <a:lumOff val="-2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498" tIns="330200" rIns="190498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Provide $1M annually for recurring capital (FY2027–FY2029).</a:t>
          </a:r>
        </a:p>
      </dsp:txBody>
      <dsp:txXfrm>
        <a:off x="2690840" y="1765174"/>
        <a:ext cx="2443419" cy="2052472"/>
      </dsp:txXfrm>
    </dsp:sp>
    <dsp:sp modelId="{B69DBF15-8480-C548-AA1E-3A86D29122AC}">
      <dsp:nvSpPr>
        <dsp:cNvPr id="0" name=""/>
        <dsp:cNvSpPr/>
      </dsp:nvSpPr>
      <dsp:spPr>
        <a:xfrm>
          <a:off x="3399432" y="807354"/>
          <a:ext cx="1026236" cy="1026236"/>
        </a:xfrm>
        <a:prstGeom prst="ellipse">
          <a:avLst/>
        </a:prstGeom>
        <a:solidFill>
          <a:schemeClr val="accent2">
            <a:hueOff val="1841032"/>
            <a:satOff val="-5284"/>
            <a:lumOff val="-8460"/>
            <a:alphaOff val="0"/>
          </a:schemeClr>
        </a:solidFill>
        <a:ln w="19050" cap="flat" cmpd="sng" algn="ctr">
          <a:solidFill>
            <a:schemeClr val="accent2">
              <a:hueOff val="1841032"/>
              <a:satOff val="-5284"/>
              <a:lumOff val="-84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09" tIns="12700" rIns="8000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549721" y="957643"/>
        <a:ext cx="725658" cy="725658"/>
      </dsp:txXfrm>
    </dsp:sp>
    <dsp:sp modelId="{16CD11FF-1ADC-0C43-8555-3F0FE667F69F}">
      <dsp:nvSpPr>
        <dsp:cNvPr id="0" name=""/>
        <dsp:cNvSpPr/>
      </dsp:nvSpPr>
      <dsp:spPr>
        <a:xfrm>
          <a:off x="2690840" y="3885990"/>
          <a:ext cx="2443419" cy="72"/>
        </a:xfrm>
        <a:prstGeom prst="rect">
          <a:avLst/>
        </a:prstGeom>
        <a:solidFill>
          <a:schemeClr val="accent2">
            <a:hueOff val="2761548"/>
            <a:satOff val="-7926"/>
            <a:lumOff val="-12690"/>
            <a:alphaOff val="0"/>
          </a:schemeClr>
        </a:solidFill>
        <a:ln w="19050" cap="flat" cmpd="sng" algn="ctr">
          <a:solidFill>
            <a:schemeClr val="accent2">
              <a:hueOff val="2761548"/>
              <a:satOff val="-7926"/>
              <a:lumOff val="-126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070417-82D7-DA44-9AC2-AFE1F6E922F2}">
      <dsp:nvSpPr>
        <dsp:cNvPr id="0" name=""/>
        <dsp:cNvSpPr/>
      </dsp:nvSpPr>
      <dsp:spPr>
        <a:xfrm>
          <a:off x="5378601" y="465275"/>
          <a:ext cx="2443419" cy="3420786"/>
        </a:xfrm>
        <a:prstGeom prst="rect">
          <a:avLst/>
        </a:prstGeom>
        <a:solidFill>
          <a:schemeClr val="accent2">
            <a:tint val="40000"/>
            <a:alpha val="90000"/>
            <a:hueOff val="4489816"/>
            <a:satOff val="-41488"/>
            <a:lumOff val="-467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489816"/>
              <a:satOff val="-41488"/>
              <a:lumOff val="-4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498" tIns="330200" rIns="190498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Redirect Free Cash to Stabilization Fund toward a 5% reserve target.</a:t>
          </a:r>
        </a:p>
      </dsp:txBody>
      <dsp:txXfrm>
        <a:off x="5378601" y="1765174"/>
        <a:ext cx="2443419" cy="2052472"/>
      </dsp:txXfrm>
    </dsp:sp>
    <dsp:sp modelId="{0ECC509E-77AB-E64E-9AD4-5D4FB52876DF}">
      <dsp:nvSpPr>
        <dsp:cNvPr id="0" name=""/>
        <dsp:cNvSpPr/>
      </dsp:nvSpPr>
      <dsp:spPr>
        <a:xfrm>
          <a:off x="6087193" y="807354"/>
          <a:ext cx="1026236" cy="1026236"/>
        </a:xfrm>
        <a:prstGeom prst="ellipse">
          <a:avLst/>
        </a:prstGeom>
        <a:solidFill>
          <a:schemeClr val="accent2">
            <a:hueOff val="3682064"/>
            <a:satOff val="-10567"/>
            <a:lumOff val="-16919"/>
            <a:alphaOff val="0"/>
          </a:schemeClr>
        </a:solidFill>
        <a:ln w="19050" cap="flat" cmpd="sng" algn="ctr">
          <a:solidFill>
            <a:schemeClr val="accent2">
              <a:hueOff val="3682064"/>
              <a:satOff val="-10567"/>
              <a:lumOff val="-169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09" tIns="12700" rIns="8000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237482" y="957643"/>
        <a:ext cx="725658" cy="725658"/>
      </dsp:txXfrm>
    </dsp:sp>
    <dsp:sp modelId="{89FD1448-1061-2F42-93C2-F790BEB9D9B5}">
      <dsp:nvSpPr>
        <dsp:cNvPr id="0" name=""/>
        <dsp:cNvSpPr/>
      </dsp:nvSpPr>
      <dsp:spPr>
        <a:xfrm>
          <a:off x="5378601" y="3885990"/>
          <a:ext cx="2443419" cy="72"/>
        </a:xfrm>
        <a:prstGeom prst="rect">
          <a:avLst/>
        </a:prstGeom>
        <a:solidFill>
          <a:schemeClr val="accent2">
            <a:hueOff val="4602580"/>
            <a:satOff val="-13209"/>
            <a:lumOff val="-21149"/>
            <a:alphaOff val="0"/>
          </a:schemeClr>
        </a:solidFill>
        <a:ln w="19050" cap="flat" cmpd="sng" algn="ctr">
          <a:solidFill>
            <a:schemeClr val="accent2">
              <a:hueOff val="4602580"/>
              <a:satOff val="-13209"/>
              <a:lumOff val="-211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C131F1-F4AC-0042-A4C3-8BE99CDDC8B5}">
      <dsp:nvSpPr>
        <dsp:cNvPr id="0" name=""/>
        <dsp:cNvSpPr/>
      </dsp:nvSpPr>
      <dsp:spPr>
        <a:xfrm>
          <a:off x="8066362" y="465275"/>
          <a:ext cx="2443419" cy="3420786"/>
        </a:xfrm>
        <a:prstGeom prst="rect">
          <a:avLst/>
        </a:prstGeom>
        <a:solidFill>
          <a:schemeClr val="accent2">
            <a:tint val="40000"/>
            <a:alpha val="90000"/>
            <a:hueOff val="6734724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24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498" tIns="330200" rIns="190498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Create a Capital Stabilization Fund to reduce future borrowing.</a:t>
          </a:r>
        </a:p>
      </dsp:txBody>
      <dsp:txXfrm>
        <a:off x="8066362" y="1765174"/>
        <a:ext cx="2443419" cy="2052472"/>
      </dsp:txXfrm>
    </dsp:sp>
    <dsp:sp modelId="{47598D8D-E328-4245-B73A-610367746A51}">
      <dsp:nvSpPr>
        <dsp:cNvPr id="0" name=""/>
        <dsp:cNvSpPr/>
      </dsp:nvSpPr>
      <dsp:spPr>
        <a:xfrm>
          <a:off x="8774954" y="807354"/>
          <a:ext cx="1026236" cy="1026236"/>
        </a:xfrm>
        <a:prstGeom prst="ellipse">
          <a:avLst/>
        </a:prstGeom>
        <a:solidFill>
          <a:schemeClr val="accent2">
            <a:hueOff val="5523096"/>
            <a:satOff val="-15851"/>
            <a:lumOff val="-25379"/>
            <a:alphaOff val="0"/>
          </a:schemeClr>
        </a:solidFill>
        <a:ln w="19050" cap="flat" cmpd="sng" algn="ctr">
          <a:solidFill>
            <a:schemeClr val="accent2">
              <a:hueOff val="5523096"/>
              <a:satOff val="-15851"/>
              <a:lumOff val="-253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09" tIns="12700" rIns="80009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4</a:t>
          </a:r>
        </a:p>
      </dsp:txBody>
      <dsp:txXfrm>
        <a:off x="8925243" y="957643"/>
        <a:ext cx="725658" cy="725658"/>
      </dsp:txXfrm>
    </dsp:sp>
    <dsp:sp modelId="{7D54B602-598B-164B-9EB2-D9F7373F759A}">
      <dsp:nvSpPr>
        <dsp:cNvPr id="0" name=""/>
        <dsp:cNvSpPr/>
      </dsp:nvSpPr>
      <dsp:spPr>
        <a:xfrm>
          <a:off x="8066362" y="3885990"/>
          <a:ext cx="2443419" cy="72"/>
        </a:xfrm>
        <a:prstGeom prst="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A77CE-2C05-CA4A-BF4A-78C2C7E141FF}">
      <dsp:nvSpPr>
        <dsp:cNvPr id="0" name=""/>
        <dsp:cNvSpPr/>
      </dsp:nvSpPr>
      <dsp:spPr>
        <a:xfrm>
          <a:off x="0" y="82268"/>
          <a:ext cx="10512862" cy="1357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FY2027: $15M Tier 3 Override funds operations, recurring capital, and building maintenance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	$2.3M trash funding secures curbside collection through FY2031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	Capital Stabilization Captures unused capital appropriations</a:t>
          </a:r>
        </a:p>
      </dsp:txBody>
      <dsp:txXfrm>
        <a:off x="66253" y="148521"/>
        <a:ext cx="10380356" cy="1224694"/>
      </dsp:txXfrm>
    </dsp:sp>
    <dsp:sp modelId="{B65883FF-2CCA-F946-A35B-724533EF7893}">
      <dsp:nvSpPr>
        <dsp:cNvPr id="0" name=""/>
        <dsp:cNvSpPr/>
      </dsp:nvSpPr>
      <dsp:spPr>
        <a:xfrm>
          <a:off x="0" y="1497068"/>
          <a:ext cx="10512862" cy="1357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FY2028: Continue MOU levy drawdowns with quarterly reporting.</a:t>
          </a:r>
        </a:p>
      </dsp:txBody>
      <dsp:txXfrm>
        <a:off x="66253" y="1563321"/>
        <a:ext cx="10380356" cy="1224694"/>
      </dsp:txXfrm>
    </dsp:sp>
    <dsp:sp modelId="{45795393-1324-4C48-9F0A-2B433914630C}">
      <dsp:nvSpPr>
        <dsp:cNvPr id="0" name=""/>
        <dsp:cNvSpPr/>
      </dsp:nvSpPr>
      <dsp:spPr>
        <a:xfrm>
          <a:off x="0" y="2911869"/>
          <a:ext cx="10512862" cy="1357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FY2029: Final override year; deferred maintenance reduced and reserves strengthened.</a:t>
          </a:r>
        </a:p>
      </dsp:txBody>
      <dsp:txXfrm>
        <a:off x="66253" y="2978122"/>
        <a:ext cx="10380356" cy="12246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50735-D263-A943-B8C3-FD16D9E022C8}">
      <dsp:nvSpPr>
        <dsp:cNvPr id="0" name=""/>
        <dsp:cNvSpPr/>
      </dsp:nvSpPr>
      <dsp:spPr>
        <a:xfrm>
          <a:off x="0" y="547506"/>
          <a:ext cx="6362567" cy="8353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FY2030: Operations stabilized; improved ability to absorb inflation.</a:t>
          </a:r>
        </a:p>
      </dsp:txBody>
      <dsp:txXfrm>
        <a:off x="40780" y="588286"/>
        <a:ext cx="6281007" cy="753819"/>
      </dsp:txXfrm>
    </dsp:sp>
    <dsp:sp modelId="{D62396BD-8F4C-A44A-8793-B8005E3C7561}">
      <dsp:nvSpPr>
        <dsp:cNvPr id="0" name=""/>
        <dsp:cNvSpPr/>
      </dsp:nvSpPr>
      <dsp:spPr>
        <a:xfrm>
          <a:off x="0" y="1443366"/>
          <a:ext cx="6362567" cy="835379"/>
        </a:xfrm>
        <a:prstGeom prst="round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FY2031: Decision point—continue trash override or adopt user-fee model.</a:t>
          </a:r>
        </a:p>
      </dsp:txBody>
      <dsp:txXfrm>
        <a:off x="40780" y="1484146"/>
        <a:ext cx="6281007" cy="753819"/>
      </dsp:txXfrm>
    </dsp:sp>
    <dsp:sp modelId="{D49E92B8-CD83-BB4D-A2DE-1728D99C3BE0}">
      <dsp:nvSpPr>
        <dsp:cNvPr id="0" name=""/>
        <dsp:cNvSpPr/>
      </dsp:nvSpPr>
      <dsp:spPr>
        <a:xfrm>
          <a:off x="0" y="2339226"/>
          <a:ext cx="6362567" cy="835379"/>
        </a:xfrm>
        <a:prstGeom prst="roundRect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FY2032: Approximately $1M debt exclusions expire.</a:t>
          </a:r>
        </a:p>
      </dsp:txBody>
      <dsp:txXfrm>
        <a:off x="40780" y="2380006"/>
        <a:ext cx="6281007" cy="753819"/>
      </dsp:txXfrm>
    </dsp:sp>
    <dsp:sp modelId="{7DDA401B-92B6-7840-A230-C7DFFA167CD6}">
      <dsp:nvSpPr>
        <dsp:cNvPr id="0" name=""/>
        <dsp:cNvSpPr/>
      </dsp:nvSpPr>
      <dsp:spPr>
        <a:xfrm>
          <a:off x="0" y="3235086"/>
          <a:ext cx="6362567" cy="835379"/>
        </a:xfrm>
        <a:prstGeom prst="roundRect">
          <a:avLst/>
        </a:prstGeom>
        <a:solidFill>
          <a:schemeClr val="accent2">
            <a:hueOff val="4832709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FY2035: Approximately $2.4M additional debt service expires.</a:t>
          </a:r>
        </a:p>
      </dsp:txBody>
      <dsp:txXfrm>
        <a:off x="40780" y="3275866"/>
        <a:ext cx="6281007" cy="753819"/>
      </dsp:txXfrm>
    </dsp:sp>
    <dsp:sp modelId="{95A78F9F-D8A9-F24B-B5A3-3D32C88B088B}">
      <dsp:nvSpPr>
        <dsp:cNvPr id="0" name=""/>
        <dsp:cNvSpPr/>
      </dsp:nvSpPr>
      <dsp:spPr>
        <a:xfrm>
          <a:off x="0" y="4130946"/>
          <a:ext cx="6362567" cy="835379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FY2036: Pension fully funded; recommend redirecting ~65% of pension appropriation to OPEB.</a:t>
          </a:r>
        </a:p>
      </dsp:txBody>
      <dsp:txXfrm>
        <a:off x="40780" y="4171726"/>
        <a:ext cx="6281007" cy="7538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9077FD-85A1-8E4B-AD2C-372A57FEC79B}">
      <dsp:nvSpPr>
        <dsp:cNvPr id="0" name=""/>
        <dsp:cNvSpPr/>
      </dsp:nvSpPr>
      <dsp:spPr>
        <a:xfrm>
          <a:off x="0" y="234408"/>
          <a:ext cx="6796768" cy="491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Dedicated operating and capital funding.</a:t>
          </a:r>
        </a:p>
      </dsp:txBody>
      <dsp:txXfrm>
        <a:off x="23988" y="258396"/>
        <a:ext cx="6748792" cy="443424"/>
      </dsp:txXfrm>
    </dsp:sp>
    <dsp:sp modelId="{8A949920-48C1-4B47-AFAD-FD4DDDD391C3}">
      <dsp:nvSpPr>
        <dsp:cNvPr id="0" name=""/>
        <dsp:cNvSpPr/>
      </dsp:nvSpPr>
      <dsp:spPr>
        <a:xfrm>
          <a:off x="0" y="783408"/>
          <a:ext cx="6796768" cy="491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Reduced reliance on Free Cash for annual capital articles.</a:t>
          </a:r>
        </a:p>
      </dsp:txBody>
      <dsp:txXfrm>
        <a:off x="23988" y="807396"/>
        <a:ext cx="6748792" cy="443424"/>
      </dsp:txXfrm>
    </dsp:sp>
    <dsp:sp modelId="{E1B0CFB7-D276-F442-8E5E-0F6E14648084}">
      <dsp:nvSpPr>
        <dsp:cNvPr id="0" name=""/>
        <dsp:cNvSpPr/>
      </dsp:nvSpPr>
      <dsp:spPr>
        <a:xfrm>
          <a:off x="0" y="1332408"/>
          <a:ext cx="6796768" cy="491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Growing stabilization reserves.</a:t>
          </a:r>
        </a:p>
      </dsp:txBody>
      <dsp:txXfrm>
        <a:off x="23988" y="1356396"/>
        <a:ext cx="6748792" cy="443424"/>
      </dsp:txXfrm>
    </dsp:sp>
    <dsp:sp modelId="{70247F69-6374-DF45-8BB7-46D924CEB6E0}">
      <dsp:nvSpPr>
        <dsp:cNvPr id="0" name=""/>
        <dsp:cNvSpPr/>
      </dsp:nvSpPr>
      <dsp:spPr>
        <a:xfrm>
          <a:off x="0" y="1881408"/>
          <a:ext cx="6796768" cy="491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Lower future borrowing needs.</a:t>
          </a:r>
        </a:p>
      </dsp:txBody>
      <dsp:txXfrm>
        <a:off x="23988" y="1905396"/>
        <a:ext cx="6748792" cy="443424"/>
      </dsp:txXfrm>
    </dsp:sp>
    <dsp:sp modelId="{63AC40B2-042C-2C4F-BCDE-ED89733678D3}">
      <dsp:nvSpPr>
        <dsp:cNvPr id="0" name=""/>
        <dsp:cNvSpPr/>
      </dsp:nvSpPr>
      <dsp:spPr>
        <a:xfrm>
          <a:off x="0" y="2430408"/>
          <a:ext cx="6796768" cy="4914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Greater flexibility as debt obligations expire.</a:t>
          </a:r>
        </a:p>
      </dsp:txBody>
      <dsp:txXfrm>
        <a:off x="23988" y="2454396"/>
        <a:ext cx="6748792" cy="443424"/>
      </dsp:txXfrm>
    </dsp:sp>
    <dsp:sp modelId="{2E18B7CE-FF93-714D-90E2-6F7CBCCD37FB}">
      <dsp:nvSpPr>
        <dsp:cNvPr id="0" name=""/>
        <dsp:cNvSpPr/>
      </dsp:nvSpPr>
      <dsp:spPr>
        <a:xfrm>
          <a:off x="0" y="2979408"/>
          <a:ext cx="6796768" cy="491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Improved long-term funding of retiree healthcare liabilities.</a:t>
          </a:r>
        </a:p>
      </dsp:txBody>
      <dsp:txXfrm>
        <a:off x="23988" y="3003396"/>
        <a:ext cx="6748792" cy="4434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A33293-D381-48B2-B97C-A34B64A147E3}">
      <dsp:nvSpPr>
        <dsp:cNvPr id="0" name=""/>
        <dsp:cNvSpPr/>
      </dsp:nvSpPr>
      <dsp:spPr>
        <a:xfrm>
          <a:off x="0" y="531"/>
          <a:ext cx="10512862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3DB4B7-9D87-4A08-BAB9-8CE19A3F9E20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A2EA85-332B-4CB3-A708-5C796CD722E2}">
      <dsp:nvSpPr>
        <dsp:cNvPr id="0" name=""/>
        <dsp:cNvSpPr/>
      </dsp:nvSpPr>
      <dsp:spPr>
        <a:xfrm>
          <a:off x="1437631" y="531"/>
          <a:ext cx="907523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Plan is expected to avoid another operational override through FY2036 if annual health insurance inflation remains around or below 10%.</a:t>
          </a:r>
        </a:p>
      </dsp:txBody>
      <dsp:txXfrm>
        <a:off x="1437631" y="531"/>
        <a:ext cx="9075230" cy="1244702"/>
      </dsp:txXfrm>
    </dsp:sp>
    <dsp:sp modelId="{36661C9B-F5E9-4390-99D1-714293E30E96}">
      <dsp:nvSpPr>
        <dsp:cNvPr id="0" name=""/>
        <dsp:cNvSpPr/>
      </dsp:nvSpPr>
      <dsp:spPr>
        <a:xfrm>
          <a:off x="0" y="1556410"/>
          <a:ext cx="10512862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8480C-234E-4BF8-8F65-9DC414F59B6E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18FC48-23CF-4D48-9E0B-4CEEA5967DEA}">
      <dsp:nvSpPr>
        <dsp:cNvPr id="0" name=""/>
        <dsp:cNvSpPr/>
      </dsp:nvSpPr>
      <dsp:spPr>
        <a:xfrm>
          <a:off x="1437631" y="1556410"/>
          <a:ext cx="907523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Sustained health insurance inflation above 10% could require additional revenue measures.</a:t>
          </a:r>
        </a:p>
      </dsp:txBody>
      <dsp:txXfrm>
        <a:off x="1437631" y="1556410"/>
        <a:ext cx="9075230" cy="1244702"/>
      </dsp:txXfrm>
    </dsp:sp>
    <dsp:sp modelId="{FC42A5D1-1B3B-412A-8A7E-89D8EDDB8B13}">
      <dsp:nvSpPr>
        <dsp:cNvPr id="0" name=""/>
        <dsp:cNvSpPr/>
      </dsp:nvSpPr>
      <dsp:spPr>
        <a:xfrm>
          <a:off x="0" y="3112289"/>
          <a:ext cx="10512862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AC3E99-EC82-469C-949F-6D731D4C19C3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D9310-BA55-4407-BE21-9BA3A4A26FD5}">
      <dsp:nvSpPr>
        <dsp:cNvPr id="0" name=""/>
        <dsp:cNvSpPr/>
      </dsp:nvSpPr>
      <dsp:spPr>
        <a:xfrm>
          <a:off x="1437631" y="3112289"/>
          <a:ext cx="907523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Overall strategy provides a sustainable long-term fiscal roadmap.</a:t>
          </a:r>
        </a:p>
      </dsp:txBody>
      <dsp:txXfrm>
        <a:off x="1437631" y="3112289"/>
        <a:ext cx="9075230" cy="1244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33928-1555-BD44-866A-AEFB227FAA07}" type="datetimeFigureOut">
              <a:rPr lang="en-US" smtClean="0"/>
              <a:t>7/23/26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A3E1A-7416-5C44-A0F2-D2E5BA1B3D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22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F40F3-C3C2-1D4E-9DEA-6B2AAE4198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43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DBA9-708B-9B90-CAF3-5872E6227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BD72D-2665-C014-FDF2-4512532C3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234CF-796E-AB58-A85E-EEFAA7C83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11703-0445-51A0-1627-C2703E1A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9D125-ADC9-0742-3EB6-38C6B1945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92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8F34B-8178-5DE5-974A-4B5FEBA77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92470-65E5-D464-8A2B-C3C1A848F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78F87-1D6E-740D-7FFE-42CFD2F26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ED1C7-5678-12D3-5A92-D87C3A77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F1E40-B306-23B3-068A-1009388DC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15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7CE2-0A1C-9969-5556-B0229022E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86697-DD29-A253-9320-E792E62C4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6F0DD-5CAC-4D86-42E1-213FC22D6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82497-729F-86E9-1FCE-3BB55C558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77046-BD71-1499-02EB-F9BA1B18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0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985F9-B9B1-872E-8B8B-3D14D44CA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502F3-2982-8EC0-126E-EA23A0260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8A0179-E508-F0D8-0511-D73EBB3D0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3C706-09CD-1E0D-69FA-F8A9C6641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0E10AF-D261-FA9E-ADE4-9E9A3951D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296DB-E64A-385C-6C94-47BD0E5E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54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FB067-1AF6-BB2B-62B7-C5CEEEFBC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99EFCE-8799-5E29-95B5-F20BAF2BF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9F8675-8271-E1DF-A8FD-6B3A5952DF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200C74-390F-7679-8957-4285F181B8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11F12D-EE68-81D7-83EE-F87561885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F9FE39-32A4-8DAB-E557-0D5C1B10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AD7187-8A78-565F-6F43-3E0D15080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047938-87D7-133D-F223-31F94F08C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80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14BE8-40A0-ECD9-499A-620A6D16E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534D7D-4400-6DFC-BED8-8238F86F8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C912FB-E4CA-ABB5-8485-4BEA204D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798AA-95CD-1275-0CDE-AAB5AA730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2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CA9BEC-4BD2-AFFC-FD14-C523E0D82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3F5D5F-FFE1-0D17-8F51-3D8A71A3D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5E6464-DEA7-9688-3FE1-DFD11D8F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5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7382D-153C-0CF0-8F93-D1C68447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4058D-905F-AC5B-7826-473EB644C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0DF56-C8BD-3A92-990D-73C87FAF4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026E4D-94EE-0CCA-B1D5-BEF4B69AA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5A8128-6F6E-8AC7-F25C-1533AD3A2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DBAEF-7B89-A47A-A2E1-47848BC7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0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866E7-648A-2DD6-55CF-DD83757DC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79D406-2088-3F46-82E6-EEE723744A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7CD6C-18D7-C7FF-AD5D-FB80A08B6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9720C-B445-FD57-CD51-FD8BA3AED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68F81-6F37-D319-5940-4CFA5D654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FA66E-6F1E-5FCA-44D9-815B2B978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5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C70FA-C75C-5871-D3B9-08F3D2215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6A2E3E-D0F9-285D-AC2C-EC6218BCC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47340-AA53-1DFD-CB86-CF6892427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39C49-B7A5-5D41-75D0-95F4A56A4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B254A-3B88-F475-E0E7-0D2B55B6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8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B240E-EE3A-2A09-D120-1B60BC17FF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40AB7B-2E07-A1F6-47F6-D8CD8825D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F42A9-AD4F-CD4B-DB6E-F5E6E6BF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9B1AC-187E-7EED-6326-66ADDBC71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5177E-FA2F-6EA5-BDE0-454B178B1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8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F8B995-3E24-2EA8-6F7C-D87A196BF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CDFD3-EFE4-7429-237F-54FE71835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AA5C9-5C26-3C72-C82C-744E078980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3106C-56D3-7B4F-A63E-9AD29286E58A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F0DEB-96DB-F1E4-3290-BFE1DD1F6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B967C-919B-F074-6382-695EFDDDA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CB217C-662F-D14E-B56C-F846A35D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3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sv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sv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94944166-464B-9CBE-A3EA-82D3757DF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625433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362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A0F7E-49B4-D552-AFA6-5CC2B98AA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589DC78-7DCC-6D80-8DC2-1905C53C20DE}"/>
              </a:ext>
            </a:extLst>
          </p:cNvPr>
          <p:cNvGrpSpPr/>
          <p:nvPr/>
        </p:nvGrpSpPr>
        <p:grpSpPr>
          <a:xfrm>
            <a:off x="5258773" y="2591773"/>
            <a:ext cx="1674453" cy="1674453"/>
            <a:chOff x="5547000" y="2880000"/>
            <a:chExt cx="1098000" cy="1098000"/>
          </a:xfrm>
        </p:grpSpPr>
        <p:sp>
          <p:nvSpPr>
            <p:cNvPr id="3" name="Oval 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52FC663-6640-D6D4-3CE2-3B19A2F80447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4" name="Rectangle 3" descr="Hike">
              <a:extLst>
                <a:ext uri="{FF2B5EF4-FFF2-40B4-BE49-F238E27FC236}">
                  <a16:creationId xmlns:a16="http://schemas.microsoft.com/office/drawing/2014/main" id="{EA4AF022-EE89-C8D8-21EF-AC5C713C3F75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1515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8F9CBE3F-79A8-4F8F-88D9-DAD03D0D2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030" y="1209220"/>
            <a:ext cx="9147940" cy="2337238"/>
          </a:xfrm>
        </p:spPr>
        <p:txBody>
          <a:bodyPr anchor="b"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Marblehead 10-Year Financial Plan</a:t>
            </a:r>
          </a:p>
          <a:p>
            <a:r>
              <a:rPr lang="en-US" sz="5200">
                <a:solidFill>
                  <a:srgbClr val="FFFFFF"/>
                </a:solidFill>
              </a:rPr>
              <a:t>FY2027–FY2036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030" y="3605577"/>
            <a:ext cx="9147940" cy="1324303"/>
          </a:xfrm>
        </p:spPr>
        <p:txBody>
          <a:bodyPr anchor="t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Building Long-Term Financial Stability</a:t>
            </a:r>
          </a:p>
        </p:txBody>
      </p:sp>
      <p:sp>
        <p:nvSpPr>
          <p:cNvPr id="31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1869" y="2383077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24364" y="226546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24834" y="253720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053" y="283296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72266" y="28039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3405" y="324249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831729"/>
            <a:ext cx="12188952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3619CB71-753C-67F9-5A36-C2028DB54E6E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5" name="Oval 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8A77F910-A1DF-6768-50F3-37714F886B28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Rectangle 5" descr="Hike">
              <a:extLst>
                <a:ext uri="{FF2B5EF4-FFF2-40B4-BE49-F238E27FC236}">
                  <a16:creationId xmlns:a16="http://schemas.microsoft.com/office/drawing/2014/main" id="{BA73DB77-1D25-DFA4-F32B-141DA6BC3082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AB018-0ADE-E2E8-09C0-D552AE2C486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08"/>
          <a:stretch>
            <a:fillRect/>
          </a:stretch>
        </p:blipFill>
        <p:spPr>
          <a:xfrm>
            <a:off x="1609" y="10"/>
            <a:ext cx="12188805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>
            <a:normAutofit/>
          </a:bodyPr>
          <a:lstStyle/>
          <a:p>
            <a:r>
              <a:rPr lang="en-US"/>
              <a:t>Financial Strategy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77B3ACD-4AC4-49A3-5315-84C1ABA0906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9569" y="1825625"/>
          <a:ext cx="1051286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BEC7E463-7398-9E13-2E70-51FB618F8082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4" name="Oval 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88C94043-B100-7865-EE49-CC3EF381CDEB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 6" descr="Hike">
              <a:extLst>
                <a:ext uri="{FF2B5EF4-FFF2-40B4-BE49-F238E27FC236}">
                  <a16:creationId xmlns:a16="http://schemas.microsoft.com/office/drawing/2014/main" id="{1CD4ABB5-94E7-9A34-D8CB-B9E4B5267C91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A90EA0-92CB-3933-40B6-F887CBB4310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6"/>
          <a:stretch>
            <a:fillRect/>
          </a:stretch>
        </p:blipFill>
        <p:spPr>
          <a:xfrm>
            <a:off x="1609" y="10"/>
            <a:ext cx="12188805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>
            <a:normAutofit/>
          </a:bodyPr>
          <a:lstStyle/>
          <a:p>
            <a:r>
              <a:rPr lang="en-US"/>
              <a:t>Timeline: FY2027–FY2029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5C16ED-C8C6-03A6-7A93-6FAD335AE7F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9569" y="1825625"/>
          <a:ext cx="1051286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EBE8E55-BF60-F9CF-AB96-1EFC79670E7A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4" name="Oval 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413A98F-70B7-C164-8372-DD97914D932E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 6" descr="Hike">
              <a:extLst>
                <a:ext uri="{FF2B5EF4-FFF2-40B4-BE49-F238E27FC236}">
                  <a16:creationId xmlns:a16="http://schemas.microsoft.com/office/drawing/2014/main" id="{190B707A-34E4-B216-06C9-BB7B08698974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219" y="1161288"/>
            <a:ext cx="3601797" cy="4526280"/>
          </a:xfrm>
        </p:spPr>
        <p:txBody>
          <a:bodyPr>
            <a:normAutofit/>
          </a:bodyPr>
          <a:lstStyle/>
          <a:p>
            <a:r>
              <a:rPr lang="en-US" sz="4000"/>
              <a:t>Timeline: FY2030–FY2036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37C00C-3225-9250-26DC-CBDAE707E8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03727" y="676656"/>
          <a:ext cx="6362567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4AE806C1-48A4-049B-133C-0DB08FF3DC3C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4" name="Oval 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8C5FD927-4BD3-051C-5041-466D3C19A73E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Rectangle 5" descr="Hike">
              <a:extLst>
                <a:ext uri="{FF2B5EF4-FFF2-40B4-BE49-F238E27FC236}">
                  <a16:creationId xmlns:a16="http://schemas.microsoft.com/office/drawing/2014/main" id="{93B205A9-90FC-33CF-EC75-E7638E1B0390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4135" y="548465"/>
            <a:ext cx="6796770" cy="1675623"/>
          </a:xfrm>
        </p:spPr>
        <p:txBody>
          <a:bodyPr anchor="b">
            <a:normAutofit/>
          </a:bodyPr>
          <a:lstStyle/>
          <a:p>
            <a:r>
              <a:rPr lang="en-US" sz="4000"/>
              <a:t>Long-Term Benefits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C2B18F-BA2F-03F4-8F2D-3251F3FC2C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80" r="33039" b="-1"/>
          <a:stretch>
            <a:fillRect/>
          </a:stretch>
        </p:blipFill>
        <p:spPr>
          <a:xfrm>
            <a:off x="1608" y="10"/>
            <a:ext cx="4195384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C3A35A8-DEED-56A2-A61B-36AC23D21CE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54136" y="2409831"/>
          <a:ext cx="6796768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885880E-ADAE-4489-7A4E-C8D800D9F682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4" name="Oval 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C3F11991-0115-E53B-D21B-8036FE232400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 6" descr="Hike">
              <a:extLst>
                <a:ext uri="{FF2B5EF4-FFF2-40B4-BE49-F238E27FC236}">
                  <a16:creationId xmlns:a16="http://schemas.microsoft.com/office/drawing/2014/main" id="{75F8EE91-04B6-AD27-BB4C-1F7CC6E880B7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D311B4-47BC-13FB-6C5C-9B35B6E3E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20" y="228600"/>
            <a:ext cx="9955780" cy="495300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78F3901-86EC-8378-7C89-D74025FF50BA}"/>
              </a:ext>
            </a:extLst>
          </p:cNvPr>
          <p:cNvSpPr/>
          <p:nvPr/>
        </p:nvSpPr>
        <p:spPr>
          <a:xfrm>
            <a:off x="2332559" y="5006716"/>
            <a:ext cx="846944" cy="1748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DC9EE5-BD5D-1557-4133-F6315F6807E0}"/>
              </a:ext>
            </a:extLst>
          </p:cNvPr>
          <p:cNvSpPr/>
          <p:nvPr/>
        </p:nvSpPr>
        <p:spPr>
          <a:xfrm>
            <a:off x="3216979" y="5006715"/>
            <a:ext cx="2023671" cy="1748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CD9F29A-BCD1-E768-BA0F-7E1ABFF46C2E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6" name="Oval 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29BC7695-C16B-A61F-3FA7-801AC37D9854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Rectangle 7" descr="Hike">
              <a:extLst>
                <a:ext uri="{FF2B5EF4-FFF2-40B4-BE49-F238E27FC236}">
                  <a16:creationId xmlns:a16="http://schemas.microsoft.com/office/drawing/2014/main" id="{462497A7-285B-A13B-404D-AADEFE09BD3D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1544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616" y="256032"/>
            <a:ext cx="10503720" cy="1014984"/>
          </a:xfrm>
        </p:spPr>
        <p:txBody>
          <a:bodyPr anchor="b">
            <a:normAutofit/>
          </a:bodyPr>
          <a:lstStyle/>
          <a:p>
            <a:r>
              <a:rPr lang="en-US"/>
              <a:t>Key Risk &amp; Conclusion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1E3A7AD0-6350-A9D5-FF39-DE9399FDEFC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9569" y="1926266"/>
          <a:ext cx="10512862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 descr="Hike">
            <a:extLst>
              <a:ext uri="{FF2B5EF4-FFF2-40B4-BE49-F238E27FC236}">
                <a16:creationId xmlns:a16="http://schemas.microsoft.com/office/drawing/2014/main" id="{07E666E8-A36C-DB06-FCDC-5260BF0C05CD}"/>
              </a:ext>
            </a:extLst>
          </p:cNvPr>
          <p:cNvSpPr/>
          <p:nvPr/>
        </p:nvSpPr>
        <p:spPr>
          <a:xfrm>
            <a:off x="5781000" y="3114000"/>
            <a:ext cx="372956" cy="372956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EA8E0F-33B7-1E2A-C196-374A60E3A58F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10" name="Oval 9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C869838E-A553-C265-256B-DE2FAE9F25B5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13" descr="Hike">
              <a:extLst>
                <a:ext uri="{FF2B5EF4-FFF2-40B4-BE49-F238E27FC236}">
                  <a16:creationId xmlns:a16="http://schemas.microsoft.com/office/drawing/2014/main" id="{1F717EAF-F8B5-7D29-618D-43C63B87AFB1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6ED1F-17E7-FC9A-8851-4802CD22F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E7A7562-F63C-49B4-A2A0-80C65B4D78F2}"/>
              </a:ext>
            </a:extLst>
          </p:cNvPr>
          <p:cNvGrpSpPr/>
          <p:nvPr/>
        </p:nvGrpSpPr>
        <p:grpSpPr>
          <a:xfrm>
            <a:off x="5258773" y="2591773"/>
            <a:ext cx="1674453" cy="1674453"/>
            <a:chOff x="5547000" y="2880000"/>
            <a:chExt cx="1098000" cy="1098000"/>
          </a:xfrm>
        </p:grpSpPr>
        <p:sp>
          <p:nvSpPr>
            <p:cNvPr id="3" name="Oval 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033A55FD-A0C3-4430-9242-7E54960714B6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4" name="Rectangle 3" descr="Hike">
              <a:extLst>
                <a:ext uri="{FF2B5EF4-FFF2-40B4-BE49-F238E27FC236}">
                  <a16:creationId xmlns:a16="http://schemas.microsoft.com/office/drawing/2014/main" id="{3128CC44-2BBB-191F-1FBE-AADEA9497B35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7124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B2B5C0-B515-04EA-9975-3CAAC8BC7102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dirty="0"/>
              <a:t>FY2027 All Capital Requests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612601-D701-EB4A-24F4-505CA50E0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280218"/>
            <a:ext cx="6903720" cy="429756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13D166E-F5F6-2D76-E427-7488643F116D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3" name="Oval 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044E5978-1DB3-31BB-582B-BB9A81F3E6BA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5" name="Rectangle 4" descr="Hike">
              <a:extLst>
                <a:ext uri="{FF2B5EF4-FFF2-40B4-BE49-F238E27FC236}">
                  <a16:creationId xmlns:a16="http://schemas.microsoft.com/office/drawing/2014/main" id="{6BA88C23-9211-B1AB-5ECB-1B275450FB01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29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CD4443-D55E-253C-BCA0-0A8161A7D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71723"/>
            <a:ext cx="7772400" cy="631455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2C42C0F-8C6F-2D86-C837-2764C70DB7D5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4" name="Oval 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E83A28E7-D44A-6B71-9CAD-4500CAB76B22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5" name="Rectangle 4" descr="Hike">
              <a:extLst>
                <a:ext uri="{FF2B5EF4-FFF2-40B4-BE49-F238E27FC236}">
                  <a16:creationId xmlns:a16="http://schemas.microsoft.com/office/drawing/2014/main" id="{163D08C7-4C8D-9ACB-4627-4D03670075CB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692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C530F-6CEB-5D3E-5004-326864E6F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E79DCF-0B55-458C-13EC-5353D26D0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871" y="1785092"/>
            <a:ext cx="9154257" cy="373603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5850ED7-5F82-9B3A-BA28-5D65AB8C2332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4" name="Oval 3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7A60FE7F-B0DB-7095-5755-E4BB3EC043EC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5" name="Rectangle 4" descr="Hike">
              <a:extLst>
                <a:ext uri="{FF2B5EF4-FFF2-40B4-BE49-F238E27FC236}">
                  <a16:creationId xmlns:a16="http://schemas.microsoft.com/office/drawing/2014/main" id="{670FAF9B-1826-60BC-5954-8C814757B0F0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6817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AE3A94-C3DB-6DC4-7C0D-75E4E18F5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00" y="2155816"/>
            <a:ext cx="10937600" cy="214996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20218D4-1B8C-A439-BD06-9F13D810E366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5" name="Oval 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E0730097-0517-5F34-1BCC-22EB3CC10D6A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Rectangle 5" descr="Hike">
              <a:extLst>
                <a:ext uri="{FF2B5EF4-FFF2-40B4-BE49-F238E27FC236}">
                  <a16:creationId xmlns:a16="http://schemas.microsoft.com/office/drawing/2014/main" id="{A162BC62-4C5C-0F8F-AC59-E50C4252AC93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170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FCE0C-F916-A125-DD21-6B53DA362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973B0EE-E120-6A73-FFA5-4EA912596AEE}"/>
              </a:ext>
            </a:extLst>
          </p:cNvPr>
          <p:cNvGrpSpPr/>
          <p:nvPr/>
        </p:nvGrpSpPr>
        <p:grpSpPr>
          <a:xfrm>
            <a:off x="5258773" y="2591773"/>
            <a:ext cx="1674453" cy="1674453"/>
            <a:chOff x="5547000" y="2880000"/>
            <a:chExt cx="1098000" cy="1098000"/>
          </a:xfrm>
        </p:grpSpPr>
        <p:sp>
          <p:nvSpPr>
            <p:cNvPr id="3" name="Oval 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C4F733A-2D2D-F032-FE6F-7870D3BC3019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4" name="Rectangle 3" descr="Hike">
              <a:extLst>
                <a:ext uri="{FF2B5EF4-FFF2-40B4-BE49-F238E27FC236}">
                  <a16:creationId xmlns:a16="http://schemas.microsoft.com/office/drawing/2014/main" id="{AA8B083E-5CF6-5903-C363-66DF62473A20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6487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5242A7-0CC8-0BAF-CC1D-CB3E807B5F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>
                <a:solidFill>
                  <a:schemeClr val="tx2"/>
                </a:solidFill>
              </a:rPr>
              <a:t>2025 Retreat Goals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BEF92E-1F36-4BAE-5062-AF29E8728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2000">
                <a:solidFill>
                  <a:schemeClr val="tx2"/>
                </a:solidFill>
              </a:rPr>
              <a:t>Status Update</a:t>
            </a:r>
          </a:p>
        </p:txBody>
      </p:sp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06596C64-DF8B-0D13-D28C-98A66E9AC7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BC69DE7-6057-C042-1546-9320BA6C021D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5" name="Oval 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CD54CEA6-131B-ECCB-9FDD-4E8DEC99D9EA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Rectangle 5" descr="Hike">
              <a:extLst>
                <a:ext uri="{FF2B5EF4-FFF2-40B4-BE49-F238E27FC236}">
                  <a16:creationId xmlns:a16="http://schemas.microsoft.com/office/drawing/2014/main" id="{C22C3F7D-134A-6A3A-8BB2-CBAE4E04020C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5546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1994F0-32CC-0344-334E-E472144AF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77206"/>
            <a:ext cx="7772400" cy="390358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53ABE31-334F-309A-0530-0232756C70E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496107" cy="82572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2025 Goals Status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9E8117-E4AF-C66F-411C-6EDD19470571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7" name="Oval 6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A98DC83-51F1-9755-CE0D-570D989AEF5D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Rectangle 8" descr="Hike">
              <a:extLst>
                <a:ext uri="{FF2B5EF4-FFF2-40B4-BE49-F238E27FC236}">
                  <a16:creationId xmlns:a16="http://schemas.microsoft.com/office/drawing/2014/main" id="{6242A9EB-5DAD-33B4-8DEA-7ED26C761F01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2534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EF463A-2C67-9698-FF18-9D1FCE66F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605318"/>
            <a:ext cx="7772400" cy="164736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B5CB6E7-9C85-8788-FF42-9103F20E92EF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496107" cy="82572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2025 Goals Status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57F515-8DBC-9A46-E55A-708C54F67351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6" name="Oval 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E6BF04C1-882C-E5E3-3380-5F3589653F0C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 6" descr="Hike">
              <a:extLst>
                <a:ext uri="{FF2B5EF4-FFF2-40B4-BE49-F238E27FC236}">
                  <a16:creationId xmlns:a16="http://schemas.microsoft.com/office/drawing/2014/main" id="{2A490180-B083-7FAB-E0B8-56334275EB8C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6900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3A5E6B-860B-EEEB-3A28-561E32508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508470"/>
            <a:ext cx="7772400" cy="18410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AE2DF3A-41F2-DC65-686D-9FA454AB338B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496107" cy="82572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2025 Goals Status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1D6E7E-4091-B26B-F226-6AF0FDDBC332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6" name="Oval 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911618AF-850B-A9F8-0EFA-2BFB29C405B5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 6" descr="Hike">
              <a:extLst>
                <a:ext uri="{FF2B5EF4-FFF2-40B4-BE49-F238E27FC236}">
                  <a16:creationId xmlns:a16="http://schemas.microsoft.com/office/drawing/2014/main" id="{BCB549E3-B7F3-0556-3718-4B947A60CF9C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860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ED69F0-597E-3451-6764-EA0D2FD0E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314927"/>
            <a:ext cx="7772400" cy="222814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752F945-ABBB-26BE-DF3C-3CCDFAD6AEF9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496107" cy="82572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2025 Goals Status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21C0BB-35F9-7DC5-713A-88B3D76CE042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6" name="Oval 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21F1AFFC-52A6-C9EA-8FE1-A62765C25937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 6" descr="Hike">
              <a:extLst>
                <a:ext uri="{FF2B5EF4-FFF2-40B4-BE49-F238E27FC236}">
                  <a16:creationId xmlns:a16="http://schemas.microsoft.com/office/drawing/2014/main" id="{C85EB9CB-17A0-C54A-1BE7-0C746F7A3E73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5513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C0951E-0C7D-E972-2014-A32B6D659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615204"/>
            <a:ext cx="7772400" cy="162759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A4247FF-447E-FEAD-7690-793732F83B43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496107" cy="82572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2025 Goals Status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079F42-E14D-3BF8-924E-955C1C6F6DB1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6" name="Oval 5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8F7D7763-1B02-5248-E3B2-FB6187CEAA40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 6" descr="Hike">
              <a:extLst>
                <a:ext uri="{FF2B5EF4-FFF2-40B4-BE49-F238E27FC236}">
                  <a16:creationId xmlns:a16="http://schemas.microsoft.com/office/drawing/2014/main" id="{071E87BA-E06F-BA55-D118-69CEE750CB21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0300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6EBDFD-FBD1-A63D-1FEB-0DD06E2D1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25828"/>
            <a:ext cx="7772400" cy="20063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8ACEA34-6073-AC8F-02A4-19278D7C3C5C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496107" cy="82572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2025 Goals Status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A792377-A0AC-97C0-BA1E-97EE5EBC4717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8" name="Oval 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9C68F4EB-5CD8-0D47-2898-20090A52BF90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Rectangle 8" descr="Hike">
              <a:extLst>
                <a:ext uri="{FF2B5EF4-FFF2-40B4-BE49-F238E27FC236}">
                  <a16:creationId xmlns:a16="http://schemas.microsoft.com/office/drawing/2014/main" id="{EE4B0503-A9FB-4D86-535E-F03FB1F4E904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522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BF609-E719-B4F9-A419-E4BA4CEF3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C86789-2508-4531-3032-96E9754AF174}"/>
              </a:ext>
            </a:extLst>
          </p:cNvPr>
          <p:cNvGrpSpPr/>
          <p:nvPr/>
        </p:nvGrpSpPr>
        <p:grpSpPr>
          <a:xfrm>
            <a:off x="5258773" y="2591773"/>
            <a:ext cx="1674453" cy="1674453"/>
            <a:chOff x="5547000" y="2880000"/>
            <a:chExt cx="1098000" cy="1098000"/>
          </a:xfrm>
        </p:grpSpPr>
        <p:sp>
          <p:nvSpPr>
            <p:cNvPr id="3" name="Oval 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8245C797-6847-7E2A-F8C0-158B24861145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4" name="Rectangle 3" descr="Hike">
              <a:extLst>
                <a:ext uri="{FF2B5EF4-FFF2-40B4-BE49-F238E27FC236}">
                  <a16:creationId xmlns:a16="http://schemas.microsoft.com/office/drawing/2014/main" id="{D843434B-3131-EE9C-53F5-DADA18643CA1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38248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1CF95-AF2A-921C-3E48-5CF3AB465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64511A8-84DB-DCF8-9C19-905900A11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F80A7A-3E32-7768-FC06-906857B76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1B533-C74D-950F-39DE-7BB3BA6DD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>
                <a:solidFill>
                  <a:schemeClr val="tx2"/>
                </a:solidFill>
              </a:rPr>
              <a:t>2026-2027 Retreat Goals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90ED3-ECDC-EA2A-D4DF-B919A0070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2000" dirty="0">
                <a:solidFill>
                  <a:schemeClr val="tx2"/>
                </a:solidFill>
              </a:rPr>
              <a:t>Setting the Goals</a:t>
            </a:r>
          </a:p>
        </p:txBody>
      </p:sp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E1997CCB-0393-97EC-5E09-D38D43A97D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113B147-5E4F-9358-854C-C59199C5A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5F17767-9F6D-3A9F-0C86-84811C978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62D4B4A-F47E-5680-EC85-73262381A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F6B43DE-0F26-750E-E9BA-E0AB4FBA0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7D307FC-C1E2-D3D1-9239-DDFB7B5D85AE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5" name="Oval 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3E300B00-4B68-1D68-EFC2-5B3064BC5F33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Rectangle 5" descr="Hike">
              <a:extLst>
                <a:ext uri="{FF2B5EF4-FFF2-40B4-BE49-F238E27FC236}">
                  <a16:creationId xmlns:a16="http://schemas.microsoft.com/office/drawing/2014/main" id="{3B910CA9-9C4B-6F5B-F6EE-93B66591C6E7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5806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E560-20A1-79B5-54F8-B629511EB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96107" cy="825722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2026-2027 Proposed Goals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FBCE64-8D57-5580-20D7-6F872DA7D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00" y="1451070"/>
            <a:ext cx="9747399" cy="474771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8B0FF4B-6A7D-B77A-A8E9-B770066F8B16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5" name="Oval 4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F99B81AB-665E-7159-EC4A-72A1691AC7DF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Rectangle 5" descr="Hike">
              <a:extLst>
                <a:ext uri="{FF2B5EF4-FFF2-40B4-BE49-F238E27FC236}">
                  <a16:creationId xmlns:a16="http://schemas.microsoft.com/office/drawing/2014/main" id="{C602B345-7D3D-E227-6784-307C98E79682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61265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9028B-2C9A-35D8-D03A-3DB3E607F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CE91DD-6352-D506-741D-F3EB0D039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945" y="1386937"/>
            <a:ext cx="6610109" cy="500901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82F417A-0B9A-6DF9-D447-443044220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37078B-20C7-C282-F65B-30FC07D0D20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496107" cy="825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/>
              <a:t>2026-2027 Proposed Goals</a:t>
            </a:r>
            <a:endParaRPr lang="en-US" sz="4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D4643AE-1EEE-C418-07D2-2EC8571E71B9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9" name="Oval 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02753513-1865-BD29-7A0F-0C6A2106241F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 descr="Hike">
              <a:extLst>
                <a:ext uri="{FF2B5EF4-FFF2-40B4-BE49-F238E27FC236}">
                  <a16:creationId xmlns:a16="http://schemas.microsoft.com/office/drawing/2014/main" id="{26A2F39A-A475-7158-8BDC-2462DEACD38F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2912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E26B7-1C66-6D92-D04A-11B08CD4B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06D224-5C60-241D-C11B-AFA5563AF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582892"/>
            <a:ext cx="7772400" cy="490998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05817B7-E8E2-C87F-9771-D2E29F5C3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96107" cy="825722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2026-2027 Proposed Goals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91E1D11-1941-05C3-97BA-A0C948C65305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9" name="Oval 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981815C3-BB27-9CC9-0726-43DFBF23E1BF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 descr="Hike">
              <a:extLst>
                <a:ext uri="{FF2B5EF4-FFF2-40B4-BE49-F238E27FC236}">
                  <a16:creationId xmlns:a16="http://schemas.microsoft.com/office/drawing/2014/main" id="{34680AC2-FC39-352C-FF5A-B7C7C8856F5C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22006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25D8C-AC10-D999-01CA-DD21A0B8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438087-5309-1414-5E6F-BC5BA4F9B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240" y="2014233"/>
            <a:ext cx="9223519" cy="32753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3F582ED-5D82-C869-293B-F44FAA964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96107" cy="825722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2026-2027 Proposed Goals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BB2009D-D642-AD0C-3FD1-71E07179A4D8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9" name="Oval 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A01A4B31-39B0-6DB9-809B-8E4E7D5EB5B6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 descr="Hike">
              <a:extLst>
                <a:ext uri="{FF2B5EF4-FFF2-40B4-BE49-F238E27FC236}">
                  <a16:creationId xmlns:a16="http://schemas.microsoft.com/office/drawing/2014/main" id="{DBDA6671-6575-27F3-A52D-B75D289A2A2F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1352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72C95-961B-C414-33BA-B6F2E9A1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CEAF3F-7308-8962-41A0-4BF49FB93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882066"/>
            <a:ext cx="7772400" cy="309386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7EFBDCC-BCD9-BF7C-8297-369A63E0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96107" cy="825722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2026-2027 Proposed Goals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8199DF4-5E44-7505-7C87-0AB6C45DDE23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9" name="Oval 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7E912439-5641-BA91-7F5A-CC64F691670A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 descr="Hike">
              <a:extLst>
                <a:ext uri="{FF2B5EF4-FFF2-40B4-BE49-F238E27FC236}">
                  <a16:creationId xmlns:a16="http://schemas.microsoft.com/office/drawing/2014/main" id="{5F7F773D-01E7-BAFF-57AF-70AC2D538DD9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7527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99943-BC67-E87E-B2A9-ECAAE9E5D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DFA4E7-1D2B-C9C2-7D61-4DEE854E5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920" y="2564446"/>
            <a:ext cx="9846160" cy="202881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725C19-BB82-D7D8-EA49-CB6F97170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96107" cy="825722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2026-2027 Proposed Goals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00D2F59-EEB7-F61B-917F-E6B316776741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9" name="Oval 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D9BA1531-D53E-77E1-8895-7DC3E5BDD41D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ectangle 9" descr="Hike">
              <a:extLst>
                <a:ext uri="{FF2B5EF4-FFF2-40B4-BE49-F238E27FC236}">
                  <a16:creationId xmlns:a16="http://schemas.microsoft.com/office/drawing/2014/main" id="{9CF93370-59B2-DF9A-AD5B-5AE2691BB71B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6154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8F473-8936-3172-1515-324BE8629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8FD56C-E1E4-2B55-04DC-6FD72AF86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955" y="2289579"/>
            <a:ext cx="9100090" cy="255167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1700906-B1FE-C733-669D-3A27A8757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496107" cy="825722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2026-2027 Proposed Goals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1F7E67B-E517-9C3B-E3BA-C7F02BA3A507}"/>
              </a:ext>
            </a:extLst>
          </p:cNvPr>
          <p:cNvGrpSpPr/>
          <p:nvPr/>
        </p:nvGrpSpPr>
        <p:grpSpPr>
          <a:xfrm>
            <a:off x="136452" y="6236812"/>
            <a:ext cx="549000" cy="549000"/>
            <a:chOff x="5547000" y="2880000"/>
            <a:chExt cx="1098000" cy="1098000"/>
          </a:xfrm>
        </p:grpSpPr>
        <p:sp>
          <p:nvSpPr>
            <p:cNvPr id="10" name="Oval 9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A542A5F4-A281-E35D-5C5F-487F63BEB393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Rectangle 10" descr="Hike">
              <a:extLst>
                <a:ext uri="{FF2B5EF4-FFF2-40B4-BE49-F238E27FC236}">
                  <a16:creationId xmlns:a16="http://schemas.microsoft.com/office/drawing/2014/main" id="{19B2924C-404C-A511-8E06-70FA45DB2226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6890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986F2-FD48-A03D-F95D-D727017FC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B35ADE-3AB8-BFAF-004D-1315888CAD4D}"/>
              </a:ext>
            </a:extLst>
          </p:cNvPr>
          <p:cNvGrpSpPr/>
          <p:nvPr/>
        </p:nvGrpSpPr>
        <p:grpSpPr>
          <a:xfrm>
            <a:off x="5258773" y="2591773"/>
            <a:ext cx="1674453" cy="1674453"/>
            <a:chOff x="5547000" y="2880000"/>
            <a:chExt cx="1098000" cy="1098000"/>
          </a:xfrm>
        </p:grpSpPr>
        <p:sp>
          <p:nvSpPr>
            <p:cNvPr id="3" name="Oval 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82D05D95-94D9-A9EE-83AB-F343054B5B51}"/>
                </a:ext>
              </a:extLst>
            </p:cNvPr>
            <p:cNvSpPr/>
            <p:nvPr/>
          </p:nvSpPr>
          <p:spPr>
            <a:xfrm>
              <a:off x="5547000" y="2880000"/>
              <a:ext cx="1098000" cy="1098000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4" name="Rectangle 3" descr="Hike">
              <a:extLst>
                <a:ext uri="{FF2B5EF4-FFF2-40B4-BE49-F238E27FC236}">
                  <a16:creationId xmlns:a16="http://schemas.microsoft.com/office/drawing/2014/main" id="{D2BFFFD3-B7CC-E720-A8C1-FDA3B456EB0A}"/>
                </a:ext>
              </a:extLst>
            </p:cNvPr>
            <p:cNvSpPr/>
            <p:nvPr/>
          </p:nvSpPr>
          <p:spPr>
            <a:xfrm>
              <a:off x="5781000" y="3114000"/>
              <a:ext cx="630000" cy="63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6484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350</Words>
  <Application>Microsoft Macintosh PowerPoint</Application>
  <PresentationFormat>Widescreen</PresentationFormat>
  <Paragraphs>59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Marblehead 10-Year Financial Plan FY2027–FY2036</vt:lpstr>
      <vt:lpstr>Financial Strategy</vt:lpstr>
      <vt:lpstr>Timeline: FY2027–FY2029</vt:lpstr>
      <vt:lpstr>Timeline: FY2030–FY2036</vt:lpstr>
      <vt:lpstr>Long-Term Benefits</vt:lpstr>
      <vt:lpstr>PowerPoint Presentation</vt:lpstr>
      <vt:lpstr>Key Risk &amp; Conclusion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2025 Retreat Goals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2026-2027 Retreat Goals</vt:lpstr>
      <vt:lpstr>2026-2027 Proposed Goals</vt:lpstr>
      <vt:lpstr>PowerPoint Presentation</vt:lpstr>
      <vt:lpstr>2026-2027 Proposed Goals</vt:lpstr>
      <vt:lpstr>2026-2027 Proposed Goals</vt:lpstr>
      <vt:lpstr>2026-2027 Proposed Goals</vt:lpstr>
      <vt:lpstr>2026-2027 Proposed Goals</vt:lpstr>
      <vt:lpstr>2026-2027 Proposed Goals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Thatcher Kezer</dc:creator>
  <cp:lastModifiedBy>Thatcher Kezer</cp:lastModifiedBy>
  <cp:revision>1</cp:revision>
  <dcterms:created xsi:type="dcterms:W3CDTF">2026-07-23T23:21:09Z</dcterms:created>
  <dcterms:modified xsi:type="dcterms:W3CDTF">2026-07-24T02:55:01Z</dcterms:modified>
</cp:coreProperties>
</file>