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9" r:id="rId6"/>
    <p:sldId id="258"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D0FDDE-6E9F-B5EB-038D-7769BD692192}" v="6" dt="2025-04-07T19:33:11.4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5" d="100"/>
          <a:sy n="105" d="100"/>
        </p:scale>
        <p:origin x="77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77696-5649-5E85-DED0-BBB3A3FEA3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D5B6CF-AB7E-9558-2D19-F2E206E3E9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1242824-6741-110D-4580-82F5D6624EE7}"/>
              </a:ext>
            </a:extLst>
          </p:cNvPr>
          <p:cNvSpPr>
            <a:spLocks noGrp="1"/>
          </p:cNvSpPr>
          <p:nvPr>
            <p:ph type="dt" sz="half" idx="10"/>
          </p:nvPr>
        </p:nvSpPr>
        <p:spPr/>
        <p:txBody>
          <a:bodyPr/>
          <a:lstStyle/>
          <a:p>
            <a:fld id="{6CCF23D0-35A2-4F07-B75D-B09B759DBF27}" type="datetimeFigureOut">
              <a:rPr lang="en-US" smtClean="0"/>
              <a:t>4/7/2025</a:t>
            </a:fld>
            <a:endParaRPr lang="en-US"/>
          </a:p>
        </p:txBody>
      </p:sp>
      <p:sp>
        <p:nvSpPr>
          <p:cNvPr id="5" name="Footer Placeholder 4">
            <a:extLst>
              <a:ext uri="{FF2B5EF4-FFF2-40B4-BE49-F238E27FC236}">
                <a16:creationId xmlns:a16="http://schemas.microsoft.com/office/drawing/2014/main" id="{6015382D-9F5D-E7A4-C1F9-7C24FCC57B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1B5AFE-D3D2-F67F-CD6C-A1A94B220424}"/>
              </a:ext>
            </a:extLst>
          </p:cNvPr>
          <p:cNvSpPr>
            <a:spLocks noGrp="1"/>
          </p:cNvSpPr>
          <p:nvPr>
            <p:ph type="sldNum" sz="quarter" idx="12"/>
          </p:nvPr>
        </p:nvSpPr>
        <p:spPr/>
        <p:txBody>
          <a:bodyPr/>
          <a:lstStyle/>
          <a:p>
            <a:fld id="{5553DDD1-1205-4A98-B217-841039A29491}" type="slidenum">
              <a:rPr lang="en-US" smtClean="0"/>
              <a:t>‹#›</a:t>
            </a:fld>
            <a:endParaRPr lang="en-US"/>
          </a:p>
        </p:txBody>
      </p:sp>
    </p:spTree>
    <p:extLst>
      <p:ext uri="{BB962C8B-B14F-4D97-AF65-F5344CB8AC3E}">
        <p14:creationId xmlns:p14="http://schemas.microsoft.com/office/powerpoint/2010/main" val="998763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6D20A-AF91-034C-F218-70CC27C91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7F92DF-AA05-4ABC-5339-1625E8001C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153E62-DF1C-1871-19B1-5102C0DAD53C}"/>
              </a:ext>
            </a:extLst>
          </p:cNvPr>
          <p:cNvSpPr>
            <a:spLocks noGrp="1"/>
          </p:cNvSpPr>
          <p:nvPr>
            <p:ph type="dt" sz="half" idx="10"/>
          </p:nvPr>
        </p:nvSpPr>
        <p:spPr/>
        <p:txBody>
          <a:bodyPr/>
          <a:lstStyle/>
          <a:p>
            <a:fld id="{6CCF23D0-35A2-4F07-B75D-B09B759DBF27}" type="datetimeFigureOut">
              <a:rPr lang="en-US" smtClean="0"/>
              <a:t>4/7/2025</a:t>
            </a:fld>
            <a:endParaRPr lang="en-US"/>
          </a:p>
        </p:txBody>
      </p:sp>
      <p:sp>
        <p:nvSpPr>
          <p:cNvPr id="5" name="Footer Placeholder 4">
            <a:extLst>
              <a:ext uri="{FF2B5EF4-FFF2-40B4-BE49-F238E27FC236}">
                <a16:creationId xmlns:a16="http://schemas.microsoft.com/office/drawing/2014/main" id="{CE88E67D-37A1-F9B9-15C7-212A18BE9A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D8D50-4A5B-CE45-6D6B-EC8F9DBA1703}"/>
              </a:ext>
            </a:extLst>
          </p:cNvPr>
          <p:cNvSpPr>
            <a:spLocks noGrp="1"/>
          </p:cNvSpPr>
          <p:nvPr>
            <p:ph type="sldNum" sz="quarter" idx="12"/>
          </p:nvPr>
        </p:nvSpPr>
        <p:spPr/>
        <p:txBody>
          <a:bodyPr/>
          <a:lstStyle/>
          <a:p>
            <a:fld id="{5553DDD1-1205-4A98-B217-841039A29491}" type="slidenum">
              <a:rPr lang="en-US" smtClean="0"/>
              <a:t>‹#›</a:t>
            </a:fld>
            <a:endParaRPr lang="en-US"/>
          </a:p>
        </p:txBody>
      </p:sp>
    </p:spTree>
    <p:extLst>
      <p:ext uri="{BB962C8B-B14F-4D97-AF65-F5344CB8AC3E}">
        <p14:creationId xmlns:p14="http://schemas.microsoft.com/office/powerpoint/2010/main" val="2389773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4FAEB9-78EA-886A-482E-07A016DC3B8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9174721-D368-2E4A-9529-FD8D97089E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A702AF-4EF4-ECF8-ABC0-B642A0CC1838}"/>
              </a:ext>
            </a:extLst>
          </p:cNvPr>
          <p:cNvSpPr>
            <a:spLocks noGrp="1"/>
          </p:cNvSpPr>
          <p:nvPr>
            <p:ph type="dt" sz="half" idx="10"/>
          </p:nvPr>
        </p:nvSpPr>
        <p:spPr/>
        <p:txBody>
          <a:bodyPr/>
          <a:lstStyle/>
          <a:p>
            <a:fld id="{6CCF23D0-35A2-4F07-B75D-B09B759DBF27}" type="datetimeFigureOut">
              <a:rPr lang="en-US" smtClean="0"/>
              <a:t>4/7/2025</a:t>
            </a:fld>
            <a:endParaRPr lang="en-US"/>
          </a:p>
        </p:txBody>
      </p:sp>
      <p:sp>
        <p:nvSpPr>
          <p:cNvPr id="5" name="Footer Placeholder 4">
            <a:extLst>
              <a:ext uri="{FF2B5EF4-FFF2-40B4-BE49-F238E27FC236}">
                <a16:creationId xmlns:a16="http://schemas.microsoft.com/office/drawing/2014/main" id="{8BC54FD0-D0F7-CE1D-94E4-FFE3CF2529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F2175-BA98-4C6F-03FF-BD0CD997F2A1}"/>
              </a:ext>
            </a:extLst>
          </p:cNvPr>
          <p:cNvSpPr>
            <a:spLocks noGrp="1"/>
          </p:cNvSpPr>
          <p:nvPr>
            <p:ph type="sldNum" sz="quarter" idx="12"/>
          </p:nvPr>
        </p:nvSpPr>
        <p:spPr/>
        <p:txBody>
          <a:bodyPr/>
          <a:lstStyle/>
          <a:p>
            <a:fld id="{5553DDD1-1205-4A98-B217-841039A29491}" type="slidenum">
              <a:rPr lang="en-US" smtClean="0"/>
              <a:t>‹#›</a:t>
            </a:fld>
            <a:endParaRPr lang="en-US"/>
          </a:p>
        </p:txBody>
      </p:sp>
    </p:spTree>
    <p:extLst>
      <p:ext uri="{BB962C8B-B14F-4D97-AF65-F5344CB8AC3E}">
        <p14:creationId xmlns:p14="http://schemas.microsoft.com/office/powerpoint/2010/main" val="2594987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0E730-74FE-29BD-205E-E4BE68DEE7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DF9C54-0572-8DE2-2179-241D2AFBEB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6A5D-CF52-B429-73E9-852A00CD2445}"/>
              </a:ext>
            </a:extLst>
          </p:cNvPr>
          <p:cNvSpPr>
            <a:spLocks noGrp="1"/>
          </p:cNvSpPr>
          <p:nvPr>
            <p:ph type="dt" sz="half" idx="10"/>
          </p:nvPr>
        </p:nvSpPr>
        <p:spPr/>
        <p:txBody>
          <a:bodyPr/>
          <a:lstStyle/>
          <a:p>
            <a:fld id="{6CCF23D0-35A2-4F07-B75D-B09B759DBF27}" type="datetimeFigureOut">
              <a:rPr lang="en-US" smtClean="0"/>
              <a:t>4/7/2025</a:t>
            </a:fld>
            <a:endParaRPr lang="en-US"/>
          </a:p>
        </p:txBody>
      </p:sp>
      <p:sp>
        <p:nvSpPr>
          <p:cNvPr id="5" name="Footer Placeholder 4">
            <a:extLst>
              <a:ext uri="{FF2B5EF4-FFF2-40B4-BE49-F238E27FC236}">
                <a16:creationId xmlns:a16="http://schemas.microsoft.com/office/drawing/2014/main" id="{22C2D4C3-EA2E-72B4-82DE-EB0886C179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A93366-7EFC-8AA3-DEDE-FD77A25AAA2F}"/>
              </a:ext>
            </a:extLst>
          </p:cNvPr>
          <p:cNvSpPr>
            <a:spLocks noGrp="1"/>
          </p:cNvSpPr>
          <p:nvPr>
            <p:ph type="sldNum" sz="quarter" idx="12"/>
          </p:nvPr>
        </p:nvSpPr>
        <p:spPr/>
        <p:txBody>
          <a:bodyPr/>
          <a:lstStyle/>
          <a:p>
            <a:fld id="{5553DDD1-1205-4A98-B217-841039A29491}" type="slidenum">
              <a:rPr lang="en-US" smtClean="0"/>
              <a:t>‹#›</a:t>
            </a:fld>
            <a:endParaRPr lang="en-US"/>
          </a:p>
        </p:txBody>
      </p:sp>
    </p:spTree>
    <p:extLst>
      <p:ext uri="{BB962C8B-B14F-4D97-AF65-F5344CB8AC3E}">
        <p14:creationId xmlns:p14="http://schemas.microsoft.com/office/powerpoint/2010/main" val="1343494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D6D98-6E38-41E3-CA76-25FBC8F887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E317ED-FBF1-4A24-132E-0550546483F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7FE355-0537-B160-C8B6-6A48578444A8}"/>
              </a:ext>
            </a:extLst>
          </p:cNvPr>
          <p:cNvSpPr>
            <a:spLocks noGrp="1"/>
          </p:cNvSpPr>
          <p:nvPr>
            <p:ph type="dt" sz="half" idx="10"/>
          </p:nvPr>
        </p:nvSpPr>
        <p:spPr/>
        <p:txBody>
          <a:bodyPr/>
          <a:lstStyle/>
          <a:p>
            <a:fld id="{6CCF23D0-35A2-4F07-B75D-B09B759DBF27}" type="datetimeFigureOut">
              <a:rPr lang="en-US" smtClean="0"/>
              <a:t>4/7/2025</a:t>
            </a:fld>
            <a:endParaRPr lang="en-US"/>
          </a:p>
        </p:txBody>
      </p:sp>
      <p:sp>
        <p:nvSpPr>
          <p:cNvPr id="5" name="Footer Placeholder 4">
            <a:extLst>
              <a:ext uri="{FF2B5EF4-FFF2-40B4-BE49-F238E27FC236}">
                <a16:creationId xmlns:a16="http://schemas.microsoft.com/office/drawing/2014/main" id="{52A1CAFE-8369-3B05-2236-4D682777D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56D4CC-9B57-3212-DE56-0A1A583D429F}"/>
              </a:ext>
            </a:extLst>
          </p:cNvPr>
          <p:cNvSpPr>
            <a:spLocks noGrp="1"/>
          </p:cNvSpPr>
          <p:nvPr>
            <p:ph type="sldNum" sz="quarter" idx="12"/>
          </p:nvPr>
        </p:nvSpPr>
        <p:spPr/>
        <p:txBody>
          <a:bodyPr/>
          <a:lstStyle/>
          <a:p>
            <a:fld id="{5553DDD1-1205-4A98-B217-841039A29491}" type="slidenum">
              <a:rPr lang="en-US" smtClean="0"/>
              <a:t>‹#›</a:t>
            </a:fld>
            <a:endParaRPr lang="en-US"/>
          </a:p>
        </p:txBody>
      </p:sp>
    </p:spTree>
    <p:extLst>
      <p:ext uri="{BB962C8B-B14F-4D97-AF65-F5344CB8AC3E}">
        <p14:creationId xmlns:p14="http://schemas.microsoft.com/office/powerpoint/2010/main" val="255063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E9A36-B0A6-E1D3-9C00-660F986BE5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736EFC-28CB-300D-28A5-FDC296C8E7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E0EE39-46CB-E11C-8129-514B377759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8D9205-61E0-DB38-8240-44DE7F8FF983}"/>
              </a:ext>
            </a:extLst>
          </p:cNvPr>
          <p:cNvSpPr>
            <a:spLocks noGrp="1"/>
          </p:cNvSpPr>
          <p:nvPr>
            <p:ph type="dt" sz="half" idx="10"/>
          </p:nvPr>
        </p:nvSpPr>
        <p:spPr/>
        <p:txBody>
          <a:bodyPr/>
          <a:lstStyle/>
          <a:p>
            <a:fld id="{6CCF23D0-35A2-4F07-B75D-B09B759DBF27}" type="datetimeFigureOut">
              <a:rPr lang="en-US" smtClean="0"/>
              <a:t>4/7/2025</a:t>
            </a:fld>
            <a:endParaRPr lang="en-US"/>
          </a:p>
        </p:txBody>
      </p:sp>
      <p:sp>
        <p:nvSpPr>
          <p:cNvPr id="6" name="Footer Placeholder 5">
            <a:extLst>
              <a:ext uri="{FF2B5EF4-FFF2-40B4-BE49-F238E27FC236}">
                <a16:creationId xmlns:a16="http://schemas.microsoft.com/office/drawing/2014/main" id="{22A0E5F8-D66C-2FA1-138E-CF03CDE950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DC1A50-6250-DF6B-69DF-6A7197D9F458}"/>
              </a:ext>
            </a:extLst>
          </p:cNvPr>
          <p:cNvSpPr>
            <a:spLocks noGrp="1"/>
          </p:cNvSpPr>
          <p:nvPr>
            <p:ph type="sldNum" sz="quarter" idx="12"/>
          </p:nvPr>
        </p:nvSpPr>
        <p:spPr/>
        <p:txBody>
          <a:bodyPr/>
          <a:lstStyle/>
          <a:p>
            <a:fld id="{5553DDD1-1205-4A98-B217-841039A29491}" type="slidenum">
              <a:rPr lang="en-US" smtClean="0"/>
              <a:t>‹#›</a:t>
            </a:fld>
            <a:endParaRPr lang="en-US"/>
          </a:p>
        </p:txBody>
      </p:sp>
    </p:spTree>
    <p:extLst>
      <p:ext uri="{BB962C8B-B14F-4D97-AF65-F5344CB8AC3E}">
        <p14:creationId xmlns:p14="http://schemas.microsoft.com/office/powerpoint/2010/main" val="1784221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95A1A-33C3-E416-60A6-581E4527FD6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3EC398-A76D-8285-563E-CE869EC249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A92D53-56A3-5C68-63E4-F473A2C715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C14CF67-AAAC-86CC-3F98-ADA864BA44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C3AF4A5-6086-2430-ABC1-6165081EB2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8DFE37-110D-3BA7-9EFC-5D8509E219A7}"/>
              </a:ext>
            </a:extLst>
          </p:cNvPr>
          <p:cNvSpPr>
            <a:spLocks noGrp="1"/>
          </p:cNvSpPr>
          <p:nvPr>
            <p:ph type="dt" sz="half" idx="10"/>
          </p:nvPr>
        </p:nvSpPr>
        <p:spPr/>
        <p:txBody>
          <a:bodyPr/>
          <a:lstStyle/>
          <a:p>
            <a:fld id="{6CCF23D0-35A2-4F07-B75D-B09B759DBF27}" type="datetimeFigureOut">
              <a:rPr lang="en-US" smtClean="0"/>
              <a:t>4/7/2025</a:t>
            </a:fld>
            <a:endParaRPr lang="en-US"/>
          </a:p>
        </p:txBody>
      </p:sp>
      <p:sp>
        <p:nvSpPr>
          <p:cNvPr id="8" name="Footer Placeholder 7">
            <a:extLst>
              <a:ext uri="{FF2B5EF4-FFF2-40B4-BE49-F238E27FC236}">
                <a16:creationId xmlns:a16="http://schemas.microsoft.com/office/drawing/2014/main" id="{B8FA38CB-D2D6-6290-9CC8-A7D77E7269E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242451-2804-9F20-93EB-708B71D01CA1}"/>
              </a:ext>
            </a:extLst>
          </p:cNvPr>
          <p:cNvSpPr>
            <a:spLocks noGrp="1"/>
          </p:cNvSpPr>
          <p:nvPr>
            <p:ph type="sldNum" sz="quarter" idx="12"/>
          </p:nvPr>
        </p:nvSpPr>
        <p:spPr/>
        <p:txBody>
          <a:bodyPr/>
          <a:lstStyle/>
          <a:p>
            <a:fld id="{5553DDD1-1205-4A98-B217-841039A29491}" type="slidenum">
              <a:rPr lang="en-US" smtClean="0"/>
              <a:t>‹#›</a:t>
            </a:fld>
            <a:endParaRPr lang="en-US"/>
          </a:p>
        </p:txBody>
      </p:sp>
    </p:spTree>
    <p:extLst>
      <p:ext uri="{BB962C8B-B14F-4D97-AF65-F5344CB8AC3E}">
        <p14:creationId xmlns:p14="http://schemas.microsoft.com/office/powerpoint/2010/main" val="4221589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C21AC-4FB5-3CEA-A044-A57B808C3B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24DFBB-59A3-1E88-F7FF-1DC5BE8B6BEE}"/>
              </a:ext>
            </a:extLst>
          </p:cNvPr>
          <p:cNvSpPr>
            <a:spLocks noGrp="1"/>
          </p:cNvSpPr>
          <p:nvPr>
            <p:ph type="dt" sz="half" idx="10"/>
          </p:nvPr>
        </p:nvSpPr>
        <p:spPr/>
        <p:txBody>
          <a:bodyPr/>
          <a:lstStyle/>
          <a:p>
            <a:fld id="{6CCF23D0-35A2-4F07-B75D-B09B759DBF27}" type="datetimeFigureOut">
              <a:rPr lang="en-US" smtClean="0"/>
              <a:t>4/7/2025</a:t>
            </a:fld>
            <a:endParaRPr lang="en-US"/>
          </a:p>
        </p:txBody>
      </p:sp>
      <p:sp>
        <p:nvSpPr>
          <p:cNvPr id="4" name="Footer Placeholder 3">
            <a:extLst>
              <a:ext uri="{FF2B5EF4-FFF2-40B4-BE49-F238E27FC236}">
                <a16:creationId xmlns:a16="http://schemas.microsoft.com/office/drawing/2014/main" id="{9E2CD5D8-0989-737F-D51F-09C3632075C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883F27-701E-6935-E013-EC32558C5033}"/>
              </a:ext>
            </a:extLst>
          </p:cNvPr>
          <p:cNvSpPr>
            <a:spLocks noGrp="1"/>
          </p:cNvSpPr>
          <p:nvPr>
            <p:ph type="sldNum" sz="quarter" idx="12"/>
          </p:nvPr>
        </p:nvSpPr>
        <p:spPr/>
        <p:txBody>
          <a:bodyPr/>
          <a:lstStyle/>
          <a:p>
            <a:fld id="{5553DDD1-1205-4A98-B217-841039A29491}" type="slidenum">
              <a:rPr lang="en-US" smtClean="0"/>
              <a:t>‹#›</a:t>
            </a:fld>
            <a:endParaRPr lang="en-US"/>
          </a:p>
        </p:txBody>
      </p:sp>
    </p:spTree>
    <p:extLst>
      <p:ext uri="{BB962C8B-B14F-4D97-AF65-F5344CB8AC3E}">
        <p14:creationId xmlns:p14="http://schemas.microsoft.com/office/powerpoint/2010/main" val="1823045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D81371-C451-159A-011D-1A2A24C1B392}"/>
              </a:ext>
            </a:extLst>
          </p:cNvPr>
          <p:cNvSpPr>
            <a:spLocks noGrp="1"/>
          </p:cNvSpPr>
          <p:nvPr>
            <p:ph type="dt" sz="half" idx="10"/>
          </p:nvPr>
        </p:nvSpPr>
        <p:spPr/>
        <p:txBody>
          <a:bodyPr/>
          <a:lstStyle/>
          <a:p>
            <a:fld id="{6CCF23D0-35A2-4F07-B75D-B09B759DBF27}" type="datetimeFigureOut">
              <a:rPr lang="en-US" smtClean="0"/>
              <a:t>4/7/2025</a:t>
            </a:fld>
            <a:endParaRPr lang="en-US"/>
          </a:p>
        </p:txBody>
      </p:sp>
      <p:sp>
        <p:nvSpPr>
          <p:cNvPr id="3" name="Footer Placeholder 2">
            <a:extLst>
              <a:ext uri="{FF2B5EF4-FFF2-40B4-BE49-F238E27FC236}">
                <a16:creationId xmlns:a16="http://schemas.microsoft.com/office/drawing/2014/main" id="{A66775C5-3082-893C-E44E-2F991FEF16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1CC6FC-A54C-BC9D-AD99-BEE75C5A92B0}"/>
              </a:ext>
            </a:extLst>
          </p:cNvPr>
          <p:cNvSpPr>
            <a:spLocks noGrp="1"/>
          </p:cNvSpPr>
          <p:nvPr>
            <p:ph type="sldNum" sz="quarter" idx="12"/>
          </p:nvPr>
        </p:nvSpPr>
        <p:spPr/>
        <p:txBody>
          <a:bodyPr/>
          <a:lstStyle/>
          <a:p>
            <a:fld id="{5553DDD1-1205-4A98-B217-841039A29491}" type="slidenum">
              <a:rPr lang="en-US" smtClean="0"/>
              <a:t>‹#›</a:t>
            </a:fld>
            <a:endParaRPr lang="en-US"/>
          </a:p>
        </p:txBody>
      </p:sp>
    </p:spTree>
    <p:extLst>
      <p:ext uri="{BB962C8B-B14F-4D97-AF65-F5344CB8AC3E}">
        <p14:creationId xmlns:p14="http://schemas.microsoft.com/office/powerpoint/2010/main" val="2641289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A002F-2FBF-2263-24A0-A8A7914DBF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120997-E417-648F-E1D4-79231EA02C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0704CD-9D97-909D-8A74-75D933C241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D893D0-FC7B-BE8F-DC9B-623154AF21B0}"/>
              </a:ext>
            </a:extLst>
          </p:cNvPr>
          <p:cNvSpPr>
            <a:spLocks noGrp="1"/>
          </p:cNvSpPr>
          <p:nvPr>
            <p:ph type="dt" sz="half" idx="10"/>
          </p:nvPr>
        </p:nvSpPr>
        <p:spPr/>
        <p:txBody>
          <a:bodyPr/>
          <a:lstStyle/>
          <a:p>
            <a:fld id="{6CCF23D0-35A2-4F07-B75D-B09B759DBF27}" type="datetimeFigureOut">
              <a:rPr lang="en-US" smtClean="0"/>
              <a:t>4/7/2025</a:t>
            </a:fld>
            <a:endParaRPr lang="en-US"/>
          </a:p>
        </p:txBody>
      </p:sp>
      <p:sp>
        <p:nvSpPr>
          <p:cNvPr id="6" name="Footer Placeholder 5">
            <a:extLst>
              <a:ext uri="{FF2B5EF4-FFF2-40B4-BE49-F238E27FC236}">
                <a16:creationId xmlns:a16="http://schemas.microsoft.com/office/drawing/2014/main" id="{0E7C569E-74D9-C12B-9ED6-1B2CA6A75C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BD8F54-9C72-FE5D-467E-84F6F3F0BA05}"/>
              </a:ext>
            </a:extLst>
          </p:cNvPr>
          <p:cNvSpPr>
            <a:spLocks noGrp="1"/>
          </p:cNvSpPr>
          <p:nvPr>
            <p:ph type="sldNum" sz="quarter" idx="12"/>
          </p:nvPr>
        </p:nvSpPr>
        <p:spPr/>
        <p:txBody>
          <a:bodyPr/>
          <a:lstStyle/>
          <a:p>
            <a:fld id="{5553DDD1-1205-4A98-B217-841039A29491}" type="slidenum">
              <a:rPr lang="en-US" smtClean="0"/>
              <a:t>‹#›</a:t>
            </a:fld>
            <a:endParaRPr lang="en-US"/>
          </a:p>
        </p:txBody>
      </p:sp>
    </p:spTree>
    <p:extLst>
      <p:ext uri="{BB962C8B-B14F-4D97-AF65-F5344CB8AC3E}">
        <p14:creationId xmlns:p14="http://schemas.microsoft.com/office/powerpoint/2010/main" val="3404050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7F1A9-B13F-DCA6-8653-29AFF7B6D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EA1EE5-8F53-66E5-39CF-7F60982D69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DD59FF7-6896-EABB-AD1C-309B28EC14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1538BC-DF91-CB54-E33A-73280AD2B6D6}"/>
              </a:ext>
            </a:extLst>
          </p:cNvPr>
          <p:cNvSpPr>
            <a:spLocks noGrp="1"/>
          </p:cNvSpPr>
          <p:nvPr>
            <p:ph type="dt" sz="half" idx="10"/>
          </p:nvPr>
        </p:nvSpPr>
        <p:spPr/>
        <p:txBody>
          <a:bodyPr/>
          <a:lstStyle/>
          <a:p>
            <a:fld id="{6CCF23D0-35A2-4F07-B75D-B09B759DBF27}" type="datetimeFigureOut">
              <a:rPr lang="en-US" smtClean="0"/>
              <a:t>4/7/2025</a:t>
            </a:fld>
            <a:endParaRPr lang="en-US"/>
          </a:p>
        </p:txBody>
      </p:sp>
      <p:sp>
        <p:nvSpPr>
          <p:cNvPr id="6" name="Footer Placeholder 5">
            <a:extLst>
              <a:ext uri="{FF2B5EF4-FFF2-40B4-BE49-F238E27FC236}">
                <a16:creationId xmlns:a16="http://schemas.microsoft.com/office/drawing/2014/main" id="{0AF3BBDA-466E-B524-FA7C-130697DFA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8F0712-1B2A-5923-5A27-E71D1712A2B9}"/>
              </a:ext>
            </a:extLst>
          </p:cNvPr>
          <p:cNvSpPr>
            <a:spLocks noGrp="1"/>
          </p:cNvSpPr>
          <p:nvPr>
            <p:ph type="sldNum" sz="quarter" idx="12"/>
          </p:nvPr>
        </p:nvSpPr>
        <p:spPr/>
        <p:txBody>
          <a:bodyPr/>
          <a:lstStyle/>
          <a:p>
            <a:fld id="{5553DDD1-1205-4A98-B217-841039A29491}" type="slidenum">
              <a:rPr lang="en-US" smtClean="0"/>
              <a:t>‹#›</a:t>
            </a:fld>
            <a:endParaRPr lang="en-US"/>
          </a:p>
        </p:txBody>
      </p:sp>
    </p:spTree>
    <p:extLst>
      <p:ext uri="{BB962C8B-B14F-4D97-AF65-F5344CB8AC3E}">
        <p14:creationId xmlns:p14="http://schemas.microsoft.com/office/powerpoint/2010/main" val="234213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EC4EB0-2AED-8B74-D31C-60254A8162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B6E2F4-648E-7861-5CB4-11329C391C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27406B-3ACE-53F8-4D75-DF8DF29C3F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CCF23D0-35A2-4F07-B75D-B09B759DBF27}" type="datetimeFigureOut">
              <a:rPr lang="en-US" smtClean="0"/>
              <a:t>4/7/2025</a:t>
            </a:fld>
            <a:endParaRPr lang="en-US"/>
          </a:p>
        </p:txBody>
      </p:sp>
      <p:sp>
        <p:nvSpPr>
          <p:cNvPr id="5" name="Footer Placeholder 4">
            <a:extLst>
              <a:ext uri="{FF2B5EF4-FFF2-40B4-BE49-F238E27FC236}">
                <a16:creationId xmlns:a16="http://schemas.microsoft.com/office/drawing/2014/main" id="{F1E84DEA-B062-5CA7-E933-C7973C4C41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4ACED2F-37DD-7F6D-12C2-2FB9DE6DBD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553DDD1-1205-4A98-B217-841039A29491}" type="slidenum">
              <a:rPr lang="en-US" smtClean="0"/>
              <a:t>‹#›</a:t>
            </a:fld>
            <a:endParaRPr lang="en-US"/>
          </a:p>
        </p:txBody>
      </p:sp>
    </p:spTree>
    <p:extLst>
      <p:ext uri="{BB962C8B-B14F-4D97-AF65-F5344CB8AC3E}">
        <p14:creationId xmlns:p14="http://schemas.microsoft.com/office/powerpoint/2010/main" val="681516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0CDBA9DD-D126-F1A3-38BD-EAB62A4E8DE4}"/>
              </a:ext>
            </a:extLst>
          </p:cNvPr>
          <p:cNvGraphicFramePr>
            <a:graphicFrameLocks noGrp="1"/>
          </p:cNvGraphicFramePr>
          <p:nvPr>
            <p:extLst>
              <p:ext uri="{D42A27DB-BD31-4B8C-83A1-F6EECF244321}">
                <p14:modId xmlns:p14="http://schemas.microsoft.com/office/powerpoint/2010/main" val="4278952361"/>
              </p:ext>
            </p:extLst>
          </p:nvPr>
        </p:nvGraphicFramePr>
        <p:xfrm>
          <a:off x="391885" y="2423310"/>
          <a:ext cx="10903132" cy="3457067"/>
        </p:xfrm>
        <a:graphic>
          <a:graphicData uri="http://schemas.openxmlformats.org/drawingml/2006/table">
            <a:tbl>
              <a:tblPr firstRow="1" firstCol="1" bandRow="1"/>
              <a:tblGrid>
                <a:gridCol w="1036159">
                  <a:extLst>
                    <a:ext uri="{9D8B030D-6E8A-4147-A177-3AD203B41FA5}">
                      <a16:colId xmlns:a16="http://schemas.microsoft.com/office/drawing/2014/main" val="1176896975"/>
                    </a:ext>
                  </a:extLst>
                </a:gridCol>
                <a:gridCol w="2516385">
                  <a:extLst>
                    <a:ext uri="{9D8B030D-6E8A-4147-A177-3AD203B41FA5}">
                      <a16:colId xmlns:a16="http://schemas.microsoft.com/office/drawing/2014/main" val="2751369156"/>
                    </a:ext>
                  </a:extLst>
                </a:gridCol>
                <a:gridCol w="1375528">
                  <a:extLst>
                    <a:ext uri="{9D8B030D-6E8A-4147-A177-3AD203B41FA5}">
                      <a16:colId xmlns:a16="http://schemas.microsoft.com/office/drawing/2014/main" val="400333382"/>
                    </a:ext>
                  </a:extLst>
                </a:gridCol>
                <a:gridCol w="1501889">
                  <a:extLst>
                    <a:ext uri="{9D8B030D-6E8A-4147-A177-3AD203B41FA5}">
                      <a16:colId xmlns:a16="http://schemas.microsoft.com/office/drawing/2014/main" val="740560183"/>
                    </a:ext>
                  </a:extLst>
                </a:gridCol>
                <a:gridCol w="2339479">
                  <a:extLst>
                    <a:ext uri="{9D8B030D-6E8A-4147-A177-3AD203B41FA5}">
                      <a16:colId xmlns:a16="http://schemas.microsoft.com/office/drawing/2014/main" val="1137517187"/>
                    </a:ext>
                  </a:extLst>
                </a:gridCol>
                <a:gridCol w="2133692">
                  <a:extLst>
                    <a:ext uri="{9D8B030D-6E8A-4147-A177-3AD203B41FA5}">
                      <a16:colId xmlns:a16="http://schemas.microsoft.com/office/drawing/2014/main" val="2662069297"/>
                    </a:ext>
                  </a:extLst>
                </a:gridCol>
              </a:tblGrid>
              <a:tr h="182880">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Fiscal Year</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Grant Program</a:t>
                      </a:r>
                      <a:endParaRPr lang="en-US" sz="1400" kern="100" dirty="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Amount</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Project</a:t>
                      </a:r>
                      <a:endParaRPr lang="en-US" sz="1400" kern="100" dirty="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Purpose</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Leverage Funds</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extLst>
                  <a:ext uri="{0D108BD9-81ED-4DB2-BD59-A6C34878D82A}">
                    <a16:rowId xmlns:a16="http://schemas.microsoft.com/office/drawing/2014/main" val="982552310"/>
                  </a:ext>
                </a:extLst>
              </a:tr>
              <a:tr h="182880">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FY24 or before</a:t>
                      </a:r>
                      <a:endParaRPr lang="en-US" sz="1400" kern="100" dirty="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endParaRPr lang="en-US" sz="1400" kern="10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endParaRPr lang="en-US" sz="1400" kern="10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endParaRPr lang="en-US" sz="1400" kern="10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endParaRPr lang="en-US" sz="1400" kern="10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endParaRPr lang="en-US" sz="1400" kern="10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22750157"/>
                  </a:ext>
                </a:extLst>
              </a:tr>
              <a:tr h="1199515">
                <a:tc>
                  <a:txBody>
                    <a:bodyPr/>
                    <a:lstStyle/>
                    <a:p>
                      <a:pPr>
                        <a:lnSpc>
                          <a:spcPct val="115000"/>
                        </a:lnSpc>
                      </a:pPr>
                      <a:endParaRPr lang="en-US" sz="1400" kern="100" dirty="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Office of Coastal Zone Management: Coastal Resilience Grant Program</a:t>
                      </a:r>
                      <a:endParaRPr lang="en-US" sz="1400" kern="100" dirty="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$900,000.00</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Coastal Resiliency Priority Plan, Municipal Shipyards Project</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Outlying Marblehead's Coastal Resiliency Priority Areas, advancing Marblehead Shipyards Project to 75% Design</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endParaRPr lang="en-US" sz="1400" kern="10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0044199"/>
                  </a:ext>
                </a:extLst>
              </a:tr>
              <a:tr h="1028065">
                <a:tc>
                  <a:txBody>
                    <a:bodyPr/>
                    <a:lstStyle/>
                    <a:p>
                      <a:pPr>
                        <a:lnSpc>
                          <a:spcPct val="115000"/>
                        </a:lnSpc>
                      </a:pPr>
                      <a:endParaRPr lang="en-US" sz="1400" kern="10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Boston MPO: Transportation Improvement Program (TIP)</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$672,750.00</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Pleasant St @ Vine and Cross Streets Intersection</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Complete Streets Intersection Improvement</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80% Federal Funding, 20% State Funding. No Local Funding spent on construction</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99276818"/>
                  </a:ext>
                </a:extLst>
              </a:tr>
              <a:tr h="502285">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Total</a:t>
                      </a:r>
                      <a:endParaRPr lang="en-US" sz="1400" kern="10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$1,572,750.00</a:t>
                      </a:r>
                      <a:endParaRPr lang="en-US" sz="1400" kern="100" dirty="0">
                        <a:effectLst/>
                        <a:latin typeface="+mj-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effectLst/>
                        <a:latin typeface="+mj-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extLst>
                  <a:ext uri="{0D108BD9-81ED-4DB2-BD59-A6C34878D82A}">
                    <a16:rowId xmlns:a16="http://schemas.microsoft.com/office/drawing/2014/main" val="4188123644"/>
                  </a:ext>
                </a:extLst>
              </a:tr>
            </a:tbl>
          </a:graphicData>
        </a:graphic>
      </p:graphicFrame>
      <p:sp>
        <p:nvSpPr>
          <p:cNvPr id="4" name="Rectangle 2">
            <a:extLst>
              <a:ext uri="{FF2B5EF4-FFF2-40B4-BE49-F238E27FC236}">
                <a16:creationId xmlns:a16="http://schemas.microsoft.com/office/drawing/2014/main" id="{165BAC91-DC5D-C51F-943A-B8DCA94A5642}"/>
              </a:ext>
            </a:extLst>
          </p:cNvPr>
          <p:cNvSpPr>
            <a:spLocks noChangeArrowheads="1"/>
          </p:cNvSpPr>
          <p:nvPr/>
        </p:nvSpPr>
        <p:spPr bwMode="auto">
          <a:xfrm>
            <a:off x="1301750" y="19939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49" name="Picture 1">
            <a:extLst>
              <a:ext uri="{FF2B5EF4-FFF2-40B4-BE49-F238E27FC236}">
                <a16:creationId xmlns:a16="http://schemas.microsoft.com/office/drawing/2014/main" id="{803711CA-CA9B-AF0F-7234-1A2E67AE01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2" y="290890"/>
            <a:ext cx="1087438" cy="109696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D9541C6A-8827-D606-B13D-87E10C27F43B}"/>
              </a:ext>
            </a:extLst>
          </p:cNvPr>
          <p:cNvSpPr>
            <a:spLocks noChangeArrowheads="1"/>
          </p:cNvSpPr>
          <p:nvPr/>
        </p:nvSpPr>
        <p:spPr bwMode="auto">
          <a:xfrm>
            <a:off x="214312" y="433745"/>
            <a:ext cx="11370222" cy="1908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kumimoji="0" lang="en-US" altLang="en-US" sz="26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Town of Marblehead Discretionary Grant Awards impacted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6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by MBTA 3A Communities Compliance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a:ln>
                <a:noFill/>
              </a:ln>
              <a:solidFill>
                <a:schemeClr val="tx1"/>
              </a:solidFill>
              <a:effectLst/>
            </a:endParaRPr>
          </a:p>
          <a:p>
            <a:pPr algn="ctr" eaLnBrk="0" fontAlgn="base" hangingPunct="0">
              <a:spcBef>
                <a:spcPct val="0"/>
              </a:spcBef>
              <a:spcAft>
                <a:spcPct val="0"/>
              </a:spcAft>
            </a:pPr>
            <a:r>
              <a:rPr kumimoji="0" lang="en-US" altLang="en-US" sz="2000" b="1" i="0" u="none" strike="noStrike" cap="none" normalizeH="0" baseline="0" dirty="0">
                <a:ln>
                  <a:noFill/>
                </a:ln>
                <a:effectLst/>
                <a:latin typeface="Times New Roman"/>
                <a:ea typeface="Aptos" panose="020B0004020202020204" pitchFamily="34" charset="0"/>
                <a:cs typeface="Times New Roman"/>
              </a:rPr>
              <a:t>The Town </a:t>
            </a:r>
            <a:r>
              <a:rPr lang="en-US" altLang="en-US" sz="2000" b="1" dirty="0">
                <a:latin typeface="Times New Roman"/>
                <a:ea typeface="Aptos" panose="020B0004020202020204" pitchFamily="34" charset="0"/>
                <a:cs typeface="Times New Roman"/>
              </a:rPr>
              <a:t>of Marblehead</a:t>
            </a:r>
            <a:r>
              <a:rPr kumimoji="0" lang="en-US" altLang="en-US" sz="2000" b="1" i="0" u="none" strike="noStrike" cap="none" normalizeH="0" baseline="0" dirty="0">
                <a:ln>
                  <a:noFill/>
                </a:ln>
                <a:effectLst/>
                <a:latin typeface="Times New Roman"/>
                <a:ea typeface="Aptos" panose="020B0004020202020204" pitchFamily="34" charset="0"/>
                <a:cs typeface="Times New Roman"/>
              </a:rPr>
              <a:t> utilizes discretionary grant programs to offset total project cost, leverage additional grant funds, and advance town priorities, policies, and goals.</a:t>
            </a:r>
            <a:r>
              <a:rPr kumimoji="0" lang="en-US" altLang="en-US" sz="1600" b="1" i="0" u="none" strike="noStrike" cap="none" normalizeH="0" baseline="0" dirty="0">
                <a:ln>
                  <a:noFill/>
                </a:ln>
                <a:solidFill>
                  <a:srgbClr val="000000"/>
                </a:solidFill>
                <a:effectLst/>
                <a:latin typeface="Aptos Narrow"/>
                <a:ea typeface="Times New Roman" panose="02020603050405020304" pitchFamily="18" charset="0"/>
                <a:cs typeface="Times New Roman"/>
              </a:rPr>
              <a:t> </a:t>
            </a:r>
            <a:endParaRPr kumimoji="0" lang="en-US" altLang="en-US" sz="800" b="0" i="0" u="none" strike="noStrike" cap="none" normalizeH="0" baseline="0" dirty="0">
              <a:ln>
                <a:noFill/>
              </a:ln>
              <a:solidFill>
                <a:schemeClr val="tx1"/>
              </a:solidFill>
              <a:effectLst/>
              <a:latin typeface="Aptos Narrow"/>
              <a:cs typeface="Times New Roman"/>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10506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1AB69D4-784D-2943-F797-639B4E435812}"/>
              </a:ext>
            </a:extLst>
          </p:cNvPr>
          <p:cNvGraphicFramePr>
            <a:graphicFrameLocks noGrp="1"/>
          </p:cNvGraphicFramePr>
          <p:nvPr>
            <p:extLst>
              <p:ext uri="{D42A27DB-BD31-4B8C-83A1-F6EECF244321}">
                <p14:modId xmlns:p14="http://schemas.microsoft.com/office/powerpoint/2010/main" val="497380928"/>
              </p:ext>
            </p:extLst>
          </p:nvPr>
        </p:nvGraphicFramePr>
        <p:xfrm>
          <a:off x="541867" y="1364505"/>
          <a:ext cx="11102142" cy="5203691"/>
        </p:xfrm>
        <a:graphic>
          <a:graphicData uri="http://schemas.openxmlformats.org/drawingml/2006/table">
            <a:tbl>
              <a:tblPr firstRow="1" firstCol="1" bandRow="1"/>
              <a:tblGrid>
                <a:gridCol w="1162501">
                  <a:extLst>
                    <a:ext uri="{9D8B030D-6E8A-4147-A177-3AD203B41FA5}">
                      <a16:colId xmlns:a16="http://schemas.microsoft.com/office/drawing/2014/main" val="3418632947"/>
                    </a:ext>
                  </a:extLst>
                </a:gridCol>
                <a:gridCol w="2192047">
                  <a:extLst>
                    <a:ext uri="{9D8B030D-6E8A-4147-A177-3AD203B41FA5}">
                      <a16:colId xmlns:a16="http://schemas.microsoft.com/office/drawing/2014/main" val="2092241606"/>
                    </a:ext>
                  </a:extLst>
                </a:gridCol>
                <a:gridCol w="1268183">
                  <a:extLst>
                    <a:ext uri="{9D8B030D-6E8A-4147-A177-3AD203B41FA5}">
                      <a16:colId xmlns:a16="http://schemas.microsoft.com/office/drawing/2014/main" val="1233346818"/>
                    </a:ext>
                  </a:extLst>
                </a:gridCol>
                <a:gridCol w="1448865">
                  <a:extLst>
                    <a:ext uri="{9D8B030D-6E8A-4147-A177-3AD203B41FA5}">
                      <a16:colId xmlns:a16="http://schemas.microsoft.com/office/drawing/2014/main" val="2721816952"/>
                    </a:ext>
                  </a:extLst>
                </a:gridCol>
                <a:gridCol w="2209095">
                  <a:extLst>
                    <a:ext uri="{9D8B030D-6E8A-4147-A177-3AD203B41FA5}">
                      <a16:colId xmlns:a16="http://schemas.microsoft.com/office/drawing/2014/main" val="4106463190"/>
                    </a:ext>
                  </a:extLst>
                </a:gridCol>
                <a:gridCol w="2821451">
                  <a:extLst>
                    <a:ext uri="{9D8B030D-6E8A-4147-A177-3AD203B41FA5}">
                      <a16:colId xmlns:a16="http://schemas.microsoft.com/office/drawing/2014/main" val="4135158628"/>
                    </a:ext>
                  </a:extLst>
                </a:gridCol>
              </a:tblGrid>
              <a:tr h="238905">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Fiscal Year</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Grant Program</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Amount</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Project</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Purpose</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Leverage Funds</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extLst>
                  <a:ext uri="{0D108BD9-81ED-4DB2-BD59-A6C34878D82A}">
                    <a16:rowId xmlns:a16="http://schemas.microsoft.com/office/drawing/2014/main" val="1123706889"/>
                  </a:ext>
                </a:extLst>
              </a:tr>
              <a:tr h="992957">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FY25 (Since May '24 Town Meeting)</a:t>
                      </a:r>
                      <a:endParaRPr lang="en-US" sz="1400" kern="100" dirty="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endParaRPr lang="en-US" sz="1400" kern="10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endParaRPr lang="en-US" sz="1400" kern="10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endParaRPr lang="en-US" sz="1400" kern="10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endParaRPr lang="en-US" sz="1400" kern="100" dirty="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endParaRPr lang="en-US" sz="1400" kern="100" dirty="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05648617"/>
                  </a:ext>
                </a:extLst>
              </a:tr>
              <a:tr h="1244308">
                <a:tc>
                  <a:txBody>
                    <a:bodyPr/>
                    <a:lstStyle/>
                    <a:p>
                      <a:pPr>
                        <a:lnSpc>
                          <a:spcPct val="115000"/>
                        </a:lnSpc>
                      </a:pPr>
                      <a:endParaRPr lang="en-US" sz="1400" kern="100" dirty="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Office of Coastal Zone Management: Coastal Resilience Grant Program</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$210,502.40</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State Street Landing, Tucker Wharf, Harbormaster Office</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Coastal Resiliency</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90% State Funding, 10% Local Match of $29,216.08. Provided by in-kind staff hours.</a:t>
                      </a:r>
                      <a:endParaRPr lang="en-US" sz="1400" kern="100" dirty="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26374125"/>
                  </a:ext>
                </a:extLst>
              </a:tr>
              <a:tr h="1244308">
                <a:tc>
                  <a:txBody>
                    <a:bodyPr/>
                    <a:lstStyle/>
                    <a:p>
                      <a:pPr>
                        <a:lnSpc>
                          <a:spcPct val="115000"/>
                        </a:lnSpc>
                      </a:pPr>
                      <a:endParaRPr lang="en-US" sz="1400" kern="10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Community One Stop: MassWorks</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$135,000.00</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Five Corners Intersection &amp; School Street Public Parking Lot Redesign</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Roadway/Pedestrian Improvements</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90% State Funding, 10% Local Match from Department of Public Works Roadway Funding</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7735413"/>
                  </a:ext>
                </a:extLst>
              </a:tr>
              <a:tr h="1244308">
                <a:tc>
                  <a:txBody>
                    <a:bodyPr/>
                    <a:lstStyle/>
                    <a:p>
                      <a:pPr>
                        <a:lnSpc>
                          <a:spcPct val="115000"/>
                        </a:lnSpc>
                      </a:pPr>
                      <a:endParaRPr lang="en-US" sz="1400" kern="10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Community One Stop: Community Planning Grant</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$130,000.00</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Marblehead Comprehensive Master Plan</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Update the Town Master Plan</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90% State Funding, 10% Local Match from Community Development &amp; Planning Budget</a:t>
                      </a:r>
                      <a:endParaRPr lang="en-US" sz="1400" kern="10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6955477"/>
                  </a:ext>
                </a:extLst>
              </a:tr>
              <a:tr h="238905">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FY25 Total</a:t>
                      </a:r>
                      <a:endParaRPr lang="en-US" sz="1400" kern="100" dirty="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$475,502.40</a:t>
                      </a:r>
                      <a:endParaRPr lang="en-US" sz="1400" kern="100" dirty="0">
                        <a:effectLst/>
                        <a:latin typeface="+mj-lt"/>
                        <a:ea typeface="Aptos" panose="020B0004020202020204" pitchFamily="34" charset="0"/>
                        <a:cs typeface="Times New Roman" panose="02020603050405020304" pitchFamily="18" charset="0"/>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effectLst/>
                        <a:latin typeface="+mj-lt"/>
                      </a:endParaRPr>
                    </a:p>
                  </a:txBody>
                  <a:tcPr marL="58740" marR="58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extLst>
                  <a:ext uri="{0D108BD9-81ED-4DB2-BD59-A6C34878D82A}">
                    <a16:rowId xmlns:a16="http://schemas.microsoft.com/office/drawing/2014/main" val="2193375056"/>
                  </a:ext>
                </a:extLst>
              </a:tr>
            </a:tbl>
          </a:graphicData>
        </a:graphic>
      </p:graphicFrame>
      <p:sp>
        <p:nvSpPr>
          <p:cNvPr id="3" name="Rectangle 1">
            <a:extLst>
              <a:ext uri="{FF2B5EF4-FFF2-40B4-BE49-F238E27FC236}">
                <a16:creationId xmlns:a16="http://schemas.microsoft.com/office/drawing/2014/main" id="{155F4517-E955-46E3-0FEA-3B266DEA4D51}"/>
              </a:ext>
            </a:extLst>
          </p:cNvPr>
          <p:cNvSpPr>
            <a:spLocks noChangeArrowheads="1"/>
          </p:cNvSpPr>
          <p:nvPr/>
        </p:nvSpPr>
        <p:spPr bwMode="auto">
          <a:xfrm>
            <a:off x="541867" y="291174"/>
            <a:ext cx="1044786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sng"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Since May 2024 Town Meeting</a:t>
            </a:r>
            <a:r>
              <a:rPr kumimoji="0" lang="en-US" altLang="en-US" sz="18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 the Town has secured approximately $475,500 in MBTA 3A cited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grant programs and is currently seeking an additional $550,500 in FY25 from MBTA 3A cited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grant programs.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01462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5129729-D68C-9130-9BDB-514B0CE5FE67}"/>
              </a:ext>
            </a:extLst>
          </p:cNvPr>
          <p:cNvGraphicFramePr>
            <a:graphicFrameLocks noGrp="1"/>
          </p:cNvGraphicFramePr>
          <p:nvPr>
            <p:extLst>
              <p:ext uri="{D42A27DB-BD31-4B8C-83A1-F6EECF244321}">
                <p14:modId xmlns:p14="http://schemas.microsoft.com/office/powerpoint/2010/main" val="906043633"/>
              </p:ext>
            </p:extLst>
          </p:nvPr>
        </p:nvGraphicFramePr>
        <p:xfrm>
          <a:off x="278674" y="1611086"/>
          <a:ext cx="11403633" cy="5231222"/>
        </p:xfrm>
        <a:graphic>
          <a:graphicData uri="http://schemas.openxmlformats.org/drawingml/2006/table">
            <a:tbl>
              <a:tblPr firstRow="1" firstCol="1" bandRow="1"/>
              <a:tblGrid>
                <a:gridCol w="1047430">
                  <a:extLst>
                    <a:ext uri="{9D8B030D-6E8A-4147-A177-3AD203B41FA5}">
                      <a16:colId xmlns:a16="http://schemas.microsoft.com/office/drawing/2014/main" val="428547649"/>
                    </a:ext>
                  </a:extLst>
                </a:gridCol>
                <a:gridCol w="2483407">
                  <a:extLst>
                    <a:ext uri="{9D8B030D-6E8A-4147-A177-3AD203B41FA5}">
                      <a16:colId xmlns:a16="http://schemas.microsoft.com/office/drawing/2014/main" val="2891269756"/>
                    </a:ext>
                  </a:extLst>
                </a:gridCol>
                <a:gridCol w="1196429">
                  <a:extLst>
                    <a:ext uri="{9D8B030D-6E8A-4147-A177-3AD203B41FA5}">
                      <a16:colId xmlns:a16="http://schemas.microsoft.com/office/drawing/2014/main" val="3922997160"/>
                    </a:ext>
                  </a:extLst>
                </a:gridCol>
                <a:gridCol w="1929962">
                  <a:extLst>
                    <a:ext uri="{9D8B030D-6E8A-4147-A177-3AD203B41FA5}">
                      <a16:colId xmlns:a16="http://schemas.microsoft.com/office/drawing/2014/main" val="1639155150"/>
                    </a:ext>
                  </a:extLst>
                </a:gridCol>
                <a:gridCol w="2605422">
                  <a:extLst>
                    <a:ext uri="{9D8B030D-6E8A-4147-A177-3AD203B41FA5}">
                      <a16:colId xmlns:a16="http://schemas.microsoft.com/office/drawing/2014/main" val="3034650317"/>
                    </a:ext>
                  </a:extLst>
                </a:gridCol>
                <a:gridCol w="2140983">
                  <a:extLst>
                    <a:ext uri="{9D8B030D-6E8A-4147-A177-3AD203B41FA5}">
                      <a16:colId xmlns:a16="http://schemas.microsoft.com/office/drawing/2014/main" val="648336077"/>
                    </a:ext>
                  </a:extLst>
                </a:gridCol>
              </a:tblGrid>
              <a:tr h="434037">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FY26 (Seeking)</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Grant Program</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Amount</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Project</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Purpose</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Leverage Funds</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extLst>
                  <a:ext uri="{0D108BD9-81ED-4DB2-BD59-A6C34878D82A}">
                    <a16:rowId xmlns:a16="http://schemas.microsoft.com/office/drawing/2014/main" val="1002702239"/>
                  </a:ext>
                </a:extLst>
              </a:tr>
              <a:tr h="879013">
                <a:tc>
                  <a:txBody>
                    <a:bodyPr/>
                    <a:lstStyle/>
                    <a:p>
                      <a:pPr marL="0" marR="0" algn="ctr">
                        <a:lnSpc>
                          <a:spcPct val="115000"/>
                        </a:lnSpc>
                        <a:spcAft>
                          <a:spcPts val="800"/>
                        </a:spcAft>
                        <a:buNone/>
                      </a:pPr>
                      <a:r>
                        <a:rPr lang="en-US" sz="1400" kern="0">
                          <a:solidFill>
                            <a:srgbClr val="000000"/>
                          </a:solidFill>
                          <a:effectLst/>
                          <a:latin typeface="+mj-lt"/>
                          <a:ea typeface="Times New Roman" panose="02020603050405020304" pitchFamily="18" charset="0"/>
                          <a:cs typeface="Times New Roman" panose="02020603050405020304" pitchFamily="18" charset="0"/>
                        </a:rPr>
                        <a:t> </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Boston MPO: Transportation Improvement Program (TIP)</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$5,166,582.00</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Village Street Bridge Replacement</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Replacement of Village Street Bridge (Construction Year Estimated for FFY 2030</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80% Federal Funding, 20% State Funding</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91107820"/>
                  </a:ext>
                </a:extLst>
              </a:tr>
              <a:tr h="656525">
                <a:tc>
                  <a:txBody>
                    <a:bodyPr/>
                    <a:lstStyle/>
                    <a:p>
                      <a:pPr marL="0" marR="0" algn="ctr">
                        <a:lnSpc>
                          <a:spcPct val="115000"/>
                        </a:lnSpc>
                        <a:spcAft>
                          <a:spcPts val="800"/>
                        </a:spcAft>
                        <a:buNone/>
                      </a:pPr>
                      <a:r>
                        <a:rPr lang="en-US" sz="1400" kern="0">
                          <a:solidFill>
                            <a:srgbClr val="000000"/>
                          </a:solidFill>
                          <a:effectLst/>
                          <a:latin typeface="+mj-lt"/>
                          <a:ea typeface="Times New Roman" panose="02020603050405020304" pitchFamily="18" charset="0"/>
                          <a:cs typeface="Times New Roman" panose="02020603050405020304" pitchFamily="18" charset="0"/>
                        </a:rPr>
                        <a:t> </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Community One Stop: Community Planning Grant</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$80,000.00</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Housing Production Plan</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Housing Production Plan expires 6/17/25</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90%-100% State Funding, Suggested 10% Local Match</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7205229"/>
                  </a:ext>
                </a:extLst>
              </a:tr>
              <a:tr h="656525">
                <a:tc>
                  <a:txBody>
                    <a:bodyPr/>
                    <a:lstStyle/>
                    <a:p>
                      <a:pPr marL="0" marR="0" algn="ctr">
                        <a:lnSpc>
                          <a:spcPct val="115000"/>
                        </a:lnSpc>
                        <a:spcAft>
                          <a:spcPts val="800"/>
                        </a:spcAft>
                        <a:buNone/>
                      </a:pPr>
                      <a:r>
                        <a:rPr lang="en-US" sz="1400" kern="0">
                          <a:solidFill>
                            <a:srgbClr val="000000"/>
                          </a:solidFill>
                          <a:effectLst/>
                          <a:latin typeface="+mj-lt"/>
                          <a:ea typeface="Times New Roman" panose="02020603050405020304" pitchFamily="18" charset="0"/>
                          <a:cs typeface="Times New Roman" panose="02020603050405020304" pitchFamily="18" charset="0"/>
                        </a:rPr>
                        <a:t> </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Community One Stop: Technical Assistance for Downtown</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$30,000.00</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Marblehead Business District Parking Study</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Asses MHD Business Districts Parking Needs</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90%-100% State Funding, Suggested 10% Local Match</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33865827"/>
                  </a:ext>
                </a:extLst>
              </a:tr>
              <a:tr h="879013">
                <a:tc>
                  <a:txBody>
                    <a:bodyPr/>
                    <a:lstStyle/>
                    <a:p>
                      <a:pPr marL="0" marR="0" algn="ctr">
                        <a:lnSpc>
                          <a:spcPct val="115000"/>
                        </a:lnSpc>
                        <a:spcAft>
                          <a:spcPts val="800"/>
                        </a:spcAft>
                        <a:buNone/>
                      </a:pPr>
                      <a:r>
                        <a:rPr lang="en-US" sz="1400" kern="0">
                          <a:solidFill>
                            <a:srgbClr val="000000"/>
                          </a:solidFill>
                          <a:effectLst/>
                          <a:latin typeface="+mj-lt"/>
                          <a:ea typeface="Times New Roman" panose="02020603050405020304" pitchFamily="18" charset="0"/>
                          <a:cs typeface="Times New Roman" panose="02020603050405020304" pitchFamily="18" charset="0"/>
                        </a:rPr>
                        <a:t> </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Community One Stop: Real Estate Technical Services</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$125,000.00</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Coffin School Reuse Study and Market Assessment</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Explore potential redevelopment scenarios for former Coffin School</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90%-100% State Funding, Suggested 10% Local Match</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0693872"/>
                  </a:ext>
                </a:extLst>
              </a:tr>
              <a:tr h="1546479">
                <a:tc>
                  <a:txBody>
                    <a:bodyPr/>
                    <a:lstStyle/>
                    <a:p>
                      <a:pPr>
                        <a:lnSpc>
                          <a:spcPct val="115000"/>
                        </a:lnSpc>
                      </a:pPr>
                      <a:endParaRPr lang="en-US" sz="1400" kern="100">
                        <a:effectLst/>
                        <a:latin typeface="+mj-lt"/>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Community One Stop: MassWorks</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$155,000.00</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Washington Street Business Districts Rehabilitation</a:t>
                      </a:r>
                      <a:endParaRPr lang="en-US" sz="1400" kern="10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Roadway, streetscape, and pedestrian enhancements between Five Corners Intersection and Washington St/Hooper Street Intersection</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90%-100% State Funding, Suggested 10% Local Match</a:t>
                      </a:r>
                      <a:endParaRPr lang="en-US" sz="1400" kern="100" dirty="0">
                        <a:effectLst/>
                        <a:latin typeface="+mj-lt"/>
                        <a:ea typeface="Aptos" panose="020B0004020202020204" pitchFamily="34" charset="0"/>
                        <a:cs typeface="Times New Roman" panose="02020603050405020304" pitchFamily="18" charset="0"/>
                      </a:endParaRPr>
                    </a:p>
                  </a:txBody>
                  <a:tcPr marL="56034" marR="56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9218173"/>
                  </a:ext>
                </a:extLst>
              </a:tr>
            </a:tbl>
          </a:graphicData>
        </a:graphic>
      </p:graphicFrame>
      <p:sp>
        <p:nvSpPr>
          <p:cNvPr id="3" name="Rectangle 1">
            <a:extLst>
              <a:ext uri="{FF2B5EF4-FFF2-40B4-BE49-F238E27FC236}">
                <a16:creationId xmlns:a16="http://schemas.microsoft.com/office/drawing/2014/main" id="{2A2AA9B4-406A-9781-4462-5380A9ECE516}"/>
              </a:ext>
            </a:extLst>
          </p:cNvPr>
          <p:cNvSpPr>
            <a:spLocks noChangeArrowheads="1"/>
          </p:cNvSpPr>
          <p:nvPr/>
        </p:nvSpPr>
        <p:spPr bwMode="auto">
          <a:xfrm>
            <a:off x="191589" y="195322"/>
            <a:ext cx="11490718"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1" i="1" u="sng"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In FY26</a:t>
            </a:r>
            <a:r>
              <a:rPr kumimoji="0" lang="en-US" altLang="en-US" sz="1600" b="1" i="1"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the Town is seeking approximately $8.1M in MBTA cited grant programs. These grant funds are critical towards the Town’s goal to replace the Village Street Bridge, update the town’s Housing Production Plan, generate economic development, </a:t>
            </a:r>
            <a:r>
              <a:rPr lang="en-US" altLang="en-US" sz="1600" b="1" i="1" dirty="0">
                <a:latin typeface="Aptos" panose="020B0004020202020204" pitchFamily="34" charset="0"/>
                <a:ea typeface="Aptos" panose="020B0004020202020204" pitchFamily="34" charset="0"/>
                <a:cs typeface="Times New Roman" panose="02020603050405020304" pitchFamily="18" charset="0"/>
              </a:rPr>
              <a:t>conduct </a:t>
            </a:r>
            <a:r>
              <a:rPr kumimoji="0" lang="en-US" altLang="en-US" sz="1600" b="1" i="1"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Coffin School Reuse Study, implement coastal resilience projects at Commercial Street Boatyard (protect Marblehead’s working fish fleet operations), and advance the design for Washington Street Business Connector for pedestrian and roadway improvements connecting the town’s two major business districts and historical landmarks.</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88192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DFCD3C5-D166-1365-5115-4A6E34AFF4AC}"/>
              </a:ext>
            </a:extLst>
          </p:cNvPr>
          <p:cNvGraphicFramePr>
            <a:graphicFrameLocks noGrp="1"/>
          </p:cNvGraphicFramePr>
          <p:nvPr>
            <p:extLst>
              <p:ext uri="{D42A27DB-BD31-4B8C-83A1-F6EECF244321}">
                <p14:modId xmlns:p14="http://schemas.microsoft.com/office/powerpoint/2010/main" val="2220470511"/>
              </p:ext>
            </p:extLst>
          </p:nvPr>
        </p:nvGraphicFramePr>
        <p:xfrm>
          <a:off x="670559" y="513806"/>
          <a:ext cx="10772504" cy="6166621"/>
        </p:xfrm>
        <a:graphic>
          <a:graphicData uri="http://schemas.openxmlformats.org/drawingml/2006/table">
            <a:tbl>
              <a:tblPr firstRow="1" firstCol="1" bandRow="1"/>
              <a:tblGrid>
                <a:gridCol w="1051237">
                  <a:extLst>
                    <a:ext uri="{9D8B030D-6E8A-4147-A177-3AD203B41FA5}">
                      <a16:colId xmlns:a16="http://schemas.microsoft.com/office/drawing/2014/main" val="1323221927"/>
                    </a:ext>
                  </a:extLst>
                </a:gridCol>
                <a:gridCol w="2284186">
                  <a:extLst>
                    <a:ext uri="{9D8B030D-6E8A-4147-A177-3AD203B41FA5}">
                      <a16:colId xmlns:a16="http://schemas.microsoft.com/office/drawing/2014/main" val="3832093938"/>
                    </a:ext>
                  </a:extLst>
                </a:gridCol>
                <a:gridCol w="1313548">
                  <a:extLst>
                    <a:ext uri="{9D8B030D-6E8A-4147-A177-3AD203B41FA5}">
                      <a16:colId xmlns:a16="http://schemas.microsoft.com/office/drawing/2014/main" val="1975310461"/>
                    </a:ext>
                  </a:extLst>
                </a:gridCol>
                <a:gridCol w="2365321">
                  <a:extLst>
                    <a:ext uri="{9D8B030D-6E8A-4147-A177-3AD203B41FA5}">
                      <a16:colId xmlns:a16="http://schemas.microsoft.com/office/drawing/2014/main" val="203091080"/>
                    </a:ext>
                  </a:extLst>
                </a:gridCol>
                <a:gridCol w="1672073">
                  <a:extLst>
                    <a:ext uri="{9D8B030D-6E8A-4147-A177-3AD203B41FA5}">
                      <a16:colId xmlns:a16="http://schemas.microsoft.com/office/drawing/2014/main" val="1767559959"/>
                    </a:ext>
                  </a:extLst>
                </a:gridCol>
                <a:gridCol w="2086139">
                  <a:extLst>
                    <a:ext uri="{9D8B030D-6E8A-4147-A177-3AD203B41FA5}">
                      <a16:colId xmlns:a16="http://schemas.microsoft.com/office/drawing/2014/main" val="1514476179"/>
                    </a:ext>
                  </a:extLst>
                </a:gridCol>
              </a:tblGrid>
              <a:tr h="784846">
                <a:tc>
                  <a:txBody>
                    <a:bodyPr/>
                    <a:lstStyle/>
                    <a:p>
                      <a:pPr>
                        <a:lnSpc>
                          <a:spcPct val="115000"/>
                        </a:lnSpc>
                      </a:pPr>
                      <a:endParaRPr lang="en-US" sz="1400" kern="100" dirty="0">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Executive Office of Energy and Environmental Affairs: Dam and Seawall Repair or Removal Program Grant</a:t>
                      </a:r>
                      <a:endParaRPr lang="en-US" sz="1400" kern="10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$1,400,000.00</a:t>
                      </a:r>
                      <a:endParaRPr lang="en-US" sz="1400" kern="10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Marblehead Shipyards Project: Construction Funding</a:t>
                      </a:r>
                      <a:endParaRPr lang="en-US" sz="1400" kern="100" dirty="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Construction funding to support the Marblehead Shipyards Project</a:t>
                      </a:r>
                      <a:endParaRPr lang="en-US" sz="1400" kern="100" dirty="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90% State Funding, 10% Local Match</a:t>
                      </a:r>
                      <a:endParaRPr lang="en-US" sz="1400" kern="10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2355724"/>
                  </a:ext>
                </a:extLst>
              </a:tr>
              <a:tr h="2528658">
                <a:tc>
                  <a:txBody>
                    <a:bodyPr/>
                    <a:lstStyle/>
                    <a:p>
                      <a:pPr>
                        <a:lnSpc>
                          <a:spcPct val="115000"/>
                        </a:lnSpc>
                      </a:pPr>
                      <a:endParaRPr lang="en-US" sz="1400" kern="100">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Federal Funds &amp; Infrastructure Office (FFIO): Federal Grant Matching Funds Program</a:t>
                      </a:r>
                      <a:endParaRPr lang="en-US" sz="1400" kern="10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$1,125,000.00</a:t>
                      </a:r>
                      <a:endParaRPr lang="en-US" sz="1400" kern="100" dirty="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mj-lt"/>
                          <a:ea typeface="Times New Roman" panose="02020603050405020304" pitchFamily="18" charset="0"/>
                          <a:cs typeface="Times New Roman" panose="02020603050405020304" pitchFamily="18" charset="0"/>
                        </a:rPr>
                        <a:t>Marblehead Shipyards Project: Construction Funding. FFIO Funding would provide 10% local match need to support Federal Port Infrastructure Development grant application, which is a $11.25 million federal grant request</a:t>
                      </a:r>
                      <a:endParaRPr lang="en-US" sz="1400" kern="10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Matching support for Federal construction funding to support the Marblehead Shipyards Project</a:t>
                      </a:r>
                      <a:endParaRPr lang="en-US" sz="1400" kern="100" dirty="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100% State Funding</a:t>
                      </a:r>
                      <a:endParaRPr lang="en-US" sz="1400" kern="100" dirty="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67695484"/>
                  </a:ext>
                </a:extLst>
              </a:tr>
              <a:tr h="309261">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FY26 Total</a:t>
                      </a:r>
                      <a:endParaRPr lang="en-US" sz="1400" kern="100" dirty="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0" dirty="0">
                          <a:solidFill>
                            <a:srgbClr val="000000"/>
                          </a:solidFill>
                          <a:effectLst/>
                          <a:latin typeface="+mj-lt"/>
                          <a:ea typeface="Times New Roman" panose="02020603050405020304" pitchFamily="18" charset="0"/>
                          <a:cs typeface="Times New Roman" panose="02020603050405020304" pitchFamily="18" charset="0"/>
                        </a:rPr>
                        <a:t>$8,081,582.00</a:t>
                      </a:r>
                      <a:endParaRPr lang="en-US" sz="1400" kern="100" dirty="0">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extLst>
                  <a:ext uri="{0D108BD9-81ED-4DB2-BD59-A6C34878D82A}">
                    <a16:rowId xmlns:a16="http://schemas.microsoft.com/office/drawing/2014/main" val="199934696"/>
                  </a:ext>
                </a:extLst>
              </a:tr>
              <a:tr h="309261">
                <a:tc>
                  <a:txBody>
                    <a:bodyPr/>
                    <a:lstStyle/>
                    <a:p>
                      <a:pPr marL="0" marR="0" algn="ctr">
                        <a:lnSpc>
                          <a:spcPct val="115000"/>
                        </a:lnSpc>
                        <a:spcAft>
                          <a:spcPts val="800"/>
                        </a:spcAft>
                        <a:buNone/>
                      </a:pPr>
                      <a:endParaRPr lang="en-US" sz="1400" kern="100" dirty="0">
                        <a:solidFill>
                          <a:schemeClr val="accent6">
                            <a:lumMod val="60000"/>
                            <a:lumOff val="40000"/>
                          </a:schemeClr>
                        </a:solidFill>
                        <a:effectLst/>
                        <a:highlight>
                          <a:srgbClr val="000080"/>
                        </a:highligh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nSpc>
                          <a:spcPct val="115000"/>
                        </a:lnSpc>
                      </a:pPr>
                      <a:endParaRPr lang="en-US" sz="1400" kern="100" dirty="0">
                        <a:solidFill>
                          <a:schemeClr val="accent6">
                            <a:lumMod val="60000"/>
                            <a:lumOff val="40000"/>
                          </a:schemeClr>
                        </a:solidFill>
                        <a:effectLst/>
                        <a:highlight>
                          <a:srgbClr val="000080"/>
                        </a:highligh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marL="0" marR="0" algn="ctr">
                        <a:lnSpc>
                          <a:spcPct val="115000"/>
                        </a:lnSpc>
                        <a:spcAft>
                          <a:spcPts val="800"/>
                        </a:spcAft>
                        <a:buNone/>
                      </a:pPr>
                      <a:endParaRPr lang="en-US" sz="1400" kern="100" dirty="0">
                        <a:solidFill>
                          <a:schemeClr val="accent6">
                            <a:lumMod val="60000"/>
                            <a:lumOff val="40000"/>
                          </a:schemeClr>
                        </a:solidFill>
                        <a:effectLst/>
                        <a:highlight>
                          <a:srgbClr val="000080"/>
                        </a:highligh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nSpc>
                          <a:spcPct val="115000"/>
                        </a:lnSpc>
                      </a:pPr>
                      <a:endParaRPr lang="en-US" sz="1400" kern="100" dirty="0">
                        <a:solidFill>
                          <a:schemeClr val="accent6">
                            <a:lumMod val="60000"/>
                            <a:lumOff val="40000"/>
                          </a:schemeClr>
                        </a:solidFill>
                        <a:effectLst/>
                        <a:highlight>
                          <a:srgbClr val="000080"/>
                        </a:highligh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nSpc>
                          <a:spcPct val="115000"/>
                        </a:lnSpc>
                      </a:pPr>
                      <a:endParaRPr lang="en-US" sz="1400" kern="100" dirty="0">
                        <a:solidFill>
                          <a:schemeClr val="accent6">
                            <a:lumMod val="60000"/>
                            <a:lumOff val="40000"/>
                          </a:schemeClr>
                        </a:solidFill>
                        <a:effectLst/>
                        <a:highlight>
                          <a:srgbClr val="000080"/>
                        </a:highligh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nSpc>
                          <a:spcPct val="115000"/>
                        </a:lnSpc>
                      </a:pPr>
                      <a:endParaRPr lang="en-US" sz="1400" kern="100" dirty="0">
                        <a:solidFill>
                          <a:schemeClr val="accent6">
                            <a:lumMod val="60000"/>
                            <a:lumOff val="40000"/>
                          </a:schemeClr>
                        </a:solidFill>
                        <a:effectLst/>
                        <a:highlight>
                          <a:srgbClr val="000080"/>
                        </a:highligh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extLst>
                  <a:ext uri="{0D108BD9-81ED-4DB2-BD59-A6C34878D82A}">
                    <a16:rowId xmlns:a16="http://schemas.microsoft.com/office/drawing/2014/main" val="2962534512"/>
                  </a:ext>
                </a:extLst>
              </a:tr>
              <a:tr h="309261">
                <a:tc>
                  <a:txBody>
                    <a:bodyPr/>
                    <a:lstStyle/>
                    <a:p>
                      <a:pPr marL="0" marR="0" algn="ctr">
                        <a:lnSpc>
                          <a:spcPct val="115000"/>
                        </a:lnSpc>
                        <a:spcAft>
                          <a:spcPts val="800"/>
                        </a:spcAft>
                        <a:buNone/>
                      </a:pPr>
                      <a:r>
                        <a:rPr lang="en-US" sz="1400" b="1" kern="0" dirty="0">
                          <a:solidFill>
                            <a:srgbClr val="000000"/>
                          </a:solidFill>
                          <a:effectLst/>
                          <a:latin typeface="+mn-lt"/>
                          <a:ea typeface="Times New Roman" panose="02020603050405020304" pitchFamily="18" charset="0"/>
                          <a:cs typeface="Times New Roman" panose="02020603050405020304" pitchFamily="18" charset="0"/>
                        </a:rPr>
                        <a:t>FY24 or before</a:t>
                      </a:r>
                      <a:endParaRPr lang="en-US" sz="1400" kern="100" dirty="0">
                        <a:solidFill>
                          <a:schemeClr val="tx1"/>
                        </a:solidFill>
                        <a:effectLst/>
                        <a:latin typeface="+mn-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r>
                        <a:rPr lang="en-US" sz="1400" b="1" kern="0" dirty="0">
                          <a:solidFill>
                            <a:srgbClr val="000000"/>
                          </a:solidFill>
                          <a:effectLst/>
                          <a:latin typeface="+mn-lt"/>
                          <a:ea typeface="Times New Roman" panose="02020603050405020304" pitchFamily="18" charset="0"/>
                          <a:cs typeface="Times New Roman" panose="02020603050405020304" pitchFamily="18" charset="0"/>
                        </a:rPr>
                        <a:t>$1,572,750.00</a:t>
                      </a:r>
                      <a:endParaRPr lang="en-US" sz="1400" kern="100" dirty="0">
                        <a:solidFill>
                          <a:schemeClr val="tx1"/>
                        </a:solidFill>
                        <a:effectLst/>
                        <a:latin typeface="+mn-lt"/>
                        <a:ea typeface="Aptos" panose="020B0004020202020204" pitchFamily="34" charset="0"/>
                        <a:cs typeface="Times New Roman" panose="02020603050405020304" pitchFamily="18" charset="0"/>
                      </a:endParaRPr>
                    </a:p>
                    <a:p>
                      <a:pPr marL="0" marR="0" algn="ctr">
                        <a:lnSpc>
                          <a:spcPct val="115000"/>
                        </a:lnSpc>
                        <a:spcAft>
                          <a:spcPts val="800"/>
                        </a:spcAft>
                        <a:buNone/>
                      </a:pPr>
                      <a:endParaRPr lang="en-US" sz="1400" kern="100" dirty="0">
                        <a:solidFill>
                          <a:schemeClr val="accent6">
                            <a:lumMod val="60000"/>
                            <a:lumOff val="40000"/>
                          </a:schemeClr>
                        </a:solidFill>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extLst>
                  <a:ext uri="{0D108BD9-81ED-4DB2-BD59-A6C34878D82A}">
                    <a16:rowId xmlns:a16="http://schemas.microsoft.com/office/drawing/2014/main" val="1442011495"/>
                  </a:ext>
                </a:extLst>
              </a:tr>
              <a:tr h="189584">
                <a:tc>
                  <a:txBody>
                    <a:bodyPr/>
                    <a:lstStyle/>
                    <a:p>
                      <a:pPr marL="0" marR="0" algn="ctr">
                        <a:lnSpc>
                          <a:spcPct val="115000"/>
                        </a:lnSpc>
                        <a:spcAft>
                          <a:spcPts val="800"/>
                        </a:spcAft>
                        <a:buNone/>
                      </a:pPr>
                      <a:r>
                        <a:rPr lang="en-US" sz="1400" b="1" kern="100">
                          <a:solidFill>
                            <a:schemeClr val="tx1"/>
                          </a:solidFill>
                          <a:effectLst/>
                          <a:latin typeface="+mj-lt"/>
                          <a:ea typeface="Aptos" panose="020B0004020202020204" pitchFamily="34" charset="0"/>
                          <a:cs typeface="Times New Roman" panose="02020603050405020304" pitchFamily="18" charset="0"/>
                        </a:rPr>
                        <a:t>FY25</a:t>
                      </a:r>
                      <a:endParaRPr lang="en-US" sz="1400" b="1" kern="100" dirty="0">
                        <a:solidFill>
                          <a:schemeClr val="tx1"/>
                        </a:solidFill>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r>
                        <a:rPr lang="en-US" sz="1400" b="1" kern="0" dirty="0">
                          <a:solidFill>
                            <a:srgbClr val="000000"/>
                          </a:solidFill>
                          <a:effectLst/>
                          <a:latin typeface="+mn-lt"/>
                          <a:ea typeface="Times New Roman" panose="02020603050405020304" pitchFamily="18" charset="0"/>
                          <a:cs typeface="Times New Roman" panose="02020603050405020304" pitchFamily="18" charset="0"/>
                        </a:rPr>
                        <a:t>$475,502.00</a:t>
                      </a:r>
                      <a:endParaRPr lang="en-US" sz="1400" kern="100" dirty="0">
                        <a:solidFill>
                          <a:schemeClr val="tx1"/>
                        </a:solidFill>
                        <a:effectLst/>
                        <a:latin typeface="+mn-lt"/>
                        <a:ea typeface="Aptos" panose="020B0004020202020204" pitchFamily="34" charset="0"/>
                        <a:cs typeface="Times New Roman" panose="02020603050405020304" pitchFamily="18" charset="0"/>
                      </a:endParaRPr>
                    </a:p>
                    <a:p>
                      <a:pPr marL="0" marR="0" algn="ctr">
                        <a:lnSpc>
                          <a:spcPct val="115000"/>
                        </a:lnSpc>
                        <a:spcAft>
                          <a:spcPts val="800"/>
                        </a:spcAft>
                        <a:buNone/>
                      </a:pPr>
                      <a:endParaRPr lang="en-US" sz="1400" kern="100" dirty="0">
                        <a:solidFill>
                          <a:schemeClr val="accent6">
                            <a:lumMod val="60000"/>
                            <a:lumOff val="40000"/>
                          </a:schemeClr>
                        </a:solidFill>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extLst>
                  <a:ext uri="{0D108BD9-81ED-4DB2-BD59-A6C34878D82A}">
                    <a16:rowId xmlns:a16="http://schemas.microsoft.com/office/drawing/2014/main" val="2902616131"/>
                  </a:ext>
                </a:extLst>
              </a:tr>
              <a:tr h="309261">
                <a:tc>
                  <a:txBody>
                    <a:bodyPr/>
                    <a:lstStyle/>
                    <a:p>
                      <a:pPr marL="0" marR="0" algn="ctr">
                        <a:lnSpc>
                          <a:spcPct val="115000"/>
                        </a:lnSpc>
                        <a:spcAft>
                          <a:spcPts val="800"/>
                        </a:spcAft>
                        <a:buNone/>
                      </a:pPr>
                      <a:r>
                        <a:rPr lang="en-US" sz="1400" b="1" kern="100" dirty="0">
                          <a:solidFill>
                            <a:schemeClr val="tx1"/>
                          </a:solidFill>
                          <a:effectLst/>
                          <a:latin typeface="+mj-lt"/>
                          <a:ea typeface="Aptos" panose="020B0004020202020204" pitchFamily="34" charset="0"/>
                          <a:cs typeface="Times New Roman" panose="02020603050405020304" pitchFamily="18" charset="0"/>
                        </a:rPr>
                        <a:t>FY26</a:t>
                      </a: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r>
                        <a:rPr lang="en-US" sz="1400" b="1" kern="0" dirty="0">
                          <a:solidFill>
                            <a:srgbClr val="000000"/>
                          </a:solidFill>
                          <a:effectLst/>
                          <a:latin typeface="+mn-lt"/>
                          <a:ea typeface="Times New Roman" panose="02020603050405020304" pitchFamily="18" charset="0"/>
                          <a:cs typeface="Times New Roman" panose="02020603050405020304" pitchFamily="18" charset="0"/>
                        </a:rPr>
                        <a:t>$8,081,582.00</a:t>
                      </a:r>
                      <a:endParaRPr lang="en-US" sz="1400" kern="100" dirty="0">
                        <a:solidFill>
                          <a:schemeClr val="tx1"/>
                        </a:solidFill>
                        <a:effectLst/>
                        <a:latin typeface="+mn-lt"/>
                        <a:ea typeface="Aptos" panose="020B0004020202020204" pitchFamily="34" charset="0"/>
                        <a:cs typeface="Times New Roman" panose="02020603050405020304" pitchFamily="18" charset="0"/>
                      </a:endParaRPr>
                    </a:p>
                    <a:p>
                      <a:pPr marL="0" marR="0" algn="ctr">
                        <a:lnSpc>
                          <a:spcPct val="115000"/>
                        </a:lnSpc>
                        <a:spcAft>
                          <a:spcPts val="800"/>
                        </a:spcAft>
                        <a:buNone/>
                      </a:pPr>
                      <a:endParaRPr lang="en-US" sz="1400" kern="100" dirty="0">
                        <a:solidFill>
                          <a:schemeClr val="accent6">
                            <a:lumMod val="60000"/>
                            <a:lumOff val="40000"/>
                          </a:schemeClr>
                        </a:solidFill>
                        <a:effectLst/>
                        <a:latin typeface="+mj-lt"/>
                        <a:ea typeface="Aptos" panose="020B0004020202020204" pitchFamily="34" charset="0"/>
                        <a:cs typeface="Times New Roman" panose="02020603050405020304" pitchFamily="18" charset="0"/>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extLst>
                  <a:ext uri="{0D108BD9-81ED-4DB2-BD59-A6C34878D82A}">
                    <a16:rowId xmlns:a16="http://schemas.microsoft.com/office/drawing/2014/main" val="1602303202"/>
                  </a:ext>
                </a:extLst>
              </a:tr>
              <a:tr h="309261">
                <a:tc>
                  <a:txBody>
                    <a:bodyPr/>
                    <a:lstStyle/>
                    <a:p>
                      <a:pPr marL="0" marR="0" algn="ctr">
                        <a:lnSpc>
                          <a:spcPct val="115000"/>
                        </a:lnSpc>
                        <a:spcAft>
                          <a:spcPts val="800"/>
                        </a:spcAft>
                        <a:buNone/>
                      </a:pPr>
                      <a:r>
                        <a:rPr lang="en-US" sz="1400" b="1" kern="100" dirty="0">
                          <a:solidFill>
                            <a:schemeClr val="tx1"/>
                          </a:solidFill>
                          <a:effectLst/>
                          <a:latin typeface="+mj-lt"/>
                          <a:ea typeface="Aptos" panose="020B0004020202020204" pitchFamily="34" charset="0"/>
                          <a:cs typeface="Times New Roman" panose="02020603050405020304" pitchFamily="18" charset="0"/>
                        </a:rPr>
                        <a:t>TOTAL </a:t>
                      </a: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1400" b="1" kern="100" dirty="0">
                          <a:solidFill>
                            <a:schemeClr val="tx1"/>
                          </a:solidFill>
                          <a:effectLst/>
                          <a:latin typeface="+mj-lt"/>
                          <a:ea typeface="Aptos" panose="020B0004020202020204" pitchFamily="34" charset="0"/>
                          <a:cs typeface="Times New Roman" panose="02020603050405020304" pitchFamily="18" charset="0"/>
                        </a:rPr>
                        <a:t>$10,129,834</a:t>
                      </a: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tc>
                  <a:txBody>
                    <a:bodyPr/>
                    <a:lstStyle/>
                    <a:p>
                      <a:pPr>
                        <a:lnSpc>
                          <a:spcPct val="115000"/>
                        </a:lnSpc>
                      </a:pPr>
                      <a:endParaRPr lang="en-US" sz="1400" kern="100" dirty="0">
                        <a:solidFill>
                          <a:schemeClr val="accent6">
                            <a:lumMod val="60000"/>
                            <a:lumOff val="40000"/>
                          </a:schemeClr>
                        </a:solidFill>
                        <a:effectLst/>
                        <a:latin typeface="+mj-lt"/>
                      </a:endParaRPr>
                    </a:p>
                  </a:txBody>
                  <a:tcPr marL="53220" marR="532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E4F5"/>
                    </a:solidFill>
                  </a:tcPr>
                </a:tc>
                <a:extLst>
                  <a:ext uri="{0D108BD9-81ED-4DB2-BD59-A6C34878D82A}">
                    <a16:rowId xmlns:a16="http://schemas.microsoft.com/office/drawing/2014/main" val="1650598430"/>
                  </a:ext>
                </a:extLst>
              </a:tr>
            </a:tbl>
          </a:graphicData>
        </a:graphic>
      </p:graphicFrame>
    </p:spTree>
    <p:extLst>
      <p:ext uri="{BB962C8B-B14F-4D97-AF65-F5344CB8AC3E}">
        <p14:creationId xmlns:p14="http://schemas.microsoft.com/office/powerpoint/2010/main" val="16235517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776837C9221E2488DAAA13509E8A583" ma:contentTypeVersion="12" ma:contentTypeDescription="Create a new document." ma:contentTypeScope="" ma:versionID="52dc253d9bf556c1b72f49914ee6878c">
  <xsd:schema xmlns:xsd="http://www.w3.org/2001/XMLSchema" xmlns:xs="http://www.w3.org/2001/XMLSchema" xmlns:p="http://schemas.microsoft.com/office/2006/metadata/properties" xmlns:ns2="6bf291ce-4369-426f-ba21-49942ee3def7" xmlns:ns3="4c94e91a-4471-4c65-8f38-f0e4336f27d1" targetNamespace="http://schemas.microsoft.com/office/2006/metadata/properties" ma:root="true" ma:fieldsID="0bbb2154b961bfd691ead3a35e57aa8f" ns2:_="" ns3:_="">
    <xsd:import namespace="6bf291ce-4369-426f-ba21-49942ee3def7"/>
    <xsd:import namespace="4c94e91a-4471-4c65-8f38-f0e4336f27d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f291ce-4369-426f-ba21-49942ee3de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39203d-2945-4d3e-b7c6-7c9e6923ebe7"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c94e91a-4471-4c65-8f38-f0e4336f27d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da69afc-80c0-436e-a010-eb41ca0e6f89}" ma:internalName="TaxCatchAll" ma:showField="CatchAllData" ma:web="4c94e91a-4471-4c65-8f38-f0e4336f27d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bf291ce-4369-426f-ba21-49942ee3def7">
      <Terms xmlns="http://schemas.microsoft.com/office/infopath/2007/PartnerControls"/>
    </lcf76f155ced4ddcb4097134ff3c332f>
    <TaxCatchAll xmlns="4c94e91a-4471-4c65-8f38-f0e4336f27d1" xsi:nil="true"/>
  </documentManagement>
</p:properties>
</file>

<file path=customXml/itemProps1.xml><?xml version="1.0" encoding="utf-8"?>
<ds:datastoreItem xmlns:ds="http://schemas.openxmlformats.org/officeDocument/2006/customXml" ds:itemID="{55BC7D33-58B0-48AE-9A3F-55E70468E5D2}">
  <ds:schemaRefs>
    <ds:schemaRef ds:uri="http://schemas.microsoft.com/sharepoint/v3/contenttype/forms"/>
  </ds:schemaRefs>
</ds:datastoreItem>
</file>

<file path=customXml/itemProps2.xml><?xml version="1.0" encoding="utf-8"?>
<ds:datastoreItem xmlns:ds="http://schemas.openxmlformats.org/officeDocument/2006/customXml" ds:itemID="{EEF55518-71BF-4E23-AF15-3463230502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f291ce-4369-426f-ba21-49942ee3def7"/>
    <ds:schemaRef ds:uri="4c94e91a-4471-4c65-8f38-f0e4336f2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22150BE-2B1D-4F3A-A73D-B07F092E4405}">
  <ds:schemaRefs>
    <ds:schemaRef ds:uri="http://purl.org/dc/elements/1.1/"/>
    <ds:schemaRef ds:uri="http://purl.org/dc/terms/"/>
    <ds:schemaRef ds:uri="http://purl.org/dc/dcmitype/"/>
    <ds:schemaRef ds:uri="4c94e91a-4471-4c65-8f38-f0e4336f27d1"/>
    <ds:schemaRef ds:uri="6bf291ce-4369-426f-ba21-49942ee3def7"/>
    <ds:schemaRef ds:uri="http://schemas.microsoft.com/office/2006/metadata/properties"/>
    <ds:schemaRef ds:uri="http://schemas.microsoft.com/office/2006/documentManagement/types"/>
    <ds:schemaRef ds:uri="http://www.w3.org/XML/1998/namespace"/>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44</TotalTime>
  <Words>706</Words>
  <Application>Microsoft Office PowerPoint</Application>
  <PresentationFormat>Widescreen</PresentationFormat>
  <Paragraphs>106</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Aptos Narrow</vt:lpstr>
      <vt:lpstr>Arial</vt:lpstr>
      <vt:lpstr>Times New Roman</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Brendan Callahan</dc:creator>
  <cp:lastModifiedBy>Alex Eitler</cp:lastModifiedBy>
  <cp:revision>5</cp:revision>
  <dcterms:created xsi:type="dcterms:W3CDTF">2025-04-07T12:44:59Z</dcterms:created>
  <dcterms:modified xsi:type="dcterms:W3CDTF">2025-04-07T20:53:27Z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0x010100B776837C9221E2488DAAA13509E8A583</vt:lpwstr>
  </property>
  <property fmtid="{D5CDD505-2E9C-101B-9397-08002B2CF9AE}" pid="3" name="MediaServiceImageTags">
    <vt:lpwstr/>
  </property>
</Properties>
</file>